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70" r:id="rId6"/>
    <p:sldId id="262" r:id="rId7"/>
    <p:sldId id="260" r:id="rId8"/>
    <p:sldId id="261" r:id="rId9"/>
    <p:sldId id="269"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son Eze" initials="JE" lastIdx="4" clrIdx="0">
    <p:extLst>
      <p:ext uri="{19B8F6BF-5375-455C-9EA6-DF929625EA0E}">
        <p15:presenceInfo xmlns:p15="http://schemas.microsoft.com/office/powerpoint/2012/main" userId="83d86cddcc1908a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38" autoAdjust="0"/>
  </p:normalViewPr>
  <p:slideViewPr>
    <p:cSldViewPr snapToGrid="0">
      <p:cViewPr varScale="1">
        <p:scale>
          <a:sx n="42" d="100"/>
          <a:sy n="42" d="100"/>
        </p:scale>
        <p:origin x="66" y="1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33E2CF-6723-4495-B7B0-6A8283D97BFC}"/>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a:extLst>
              <a:ext uri="{FF2B5EF4-FFF2-40B4-BE49-F238E27FC236}">
                <a16:creationId xmlns:a16="http://schemas.microsoft.com/office/drawing/2014/main" id="{DC3C59AC-B457-4B98-A838-3E052A007CE7}"/>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5D6B4899-B7BF-4DD1-97B6-6648B2CF32EE}" type="datetime1">
              <a:rPr lang="en-GB"/>
              <a:pPr lvl="0"/>
              <a:t>16/05/2019</a:t>
            </a:fld>
            <a:endParaRPr lang="en-GB"/>
          </a:p>
        </p:txBody>
      </p:sp>
      <p:sp>
        <p:nvSpPr>
          <p:cNvPr id="4" name="Slide Image Placeholder 3">
            <a:extLst>
              <a:ext uri="{FF2B5EF4-FFF2-40B4-BE49-F238E27FC236}">
                <a16:creationId xmlns:a16="http://schemas.microsoft.com/office/drawing/2014/main" id="{1B9937B7-DD53-4519-A77D-CFD255667380}"/>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5FDBF64E-A4B1-4A46-81E2-A241AAA40845}"/>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BC64FC1B-A59E-4873-97BE-881864E7EEA6}"/>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a:extLst>
              <a:ext uri="{FF2B5EF4-FFF2-40B4-BE49-F238E27FC236}">
                <a16:creationId xmlns:a16="http://schemas.microsoft.com/office/drawing/2014/main" id="{D2E93F3C-3B34-4F56-BF10-C2D8DF0C6DC5}"/>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B046D5C7-6DCB-4A9D-9D1C-4D22D021E7E9}" type="slidenum">
              <a:t>‹#›</a:t>
            </a:fld>
            <a:endParaRPr lang="en-GB"/>
          </a:p>
        </p:txBody>
      </p:sp>
    </p:spTree>
    <p:extLst>
      <p:ext uri="{BB962C8B-B14F-4D97-AF65-F5344CB8AC3E}">
        <p14:creationId xmlns:p14="http://schemas.microsoft.com/office/powerpoint/2010/main" val="171660305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9F01C-182C-43AD-B502-D9A94873BF4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F3FB486-26D4-4EDE-A261-D582E516C897}"/>
              </a:ext>
            </a:extLst>
          </p:cNvPr>
          <p:cNvSpPr txBox="1">
            <a:spLocks noGrp="1"/>
          </p:cNvSpPr>
          <p:nvPr>
            <p:ph type="body" sz="quarter" idx="1"/>
          </p:nvPr>
        </p:nvSpPr>
        <p:spPr/>
        <p:txBody>
          <a:bodyPr/>
          <a:lstStyle/>
          <a:p>
            <a:pPr lvl="0"/>
            <a:r>
              <a:rPr lang="en-GB" dirty="0"/>
              <a:t>All the images on this PowerPoint are from a website called computer hope – www.computerhope.com</a:t>
            </a:r>
          </a:p>
          <a:p>
            <a:pPr lvl="0"/>
            <a:r>
              <a:rPr lang="en-GB" dirty="0"/>
              <a:t>The websites that I used to retrieve some of these information is also from the website computer hope - www.computerhope.com</a:t>
            </a:r>
          </a:p>
          <a:p>
            <a:pPr lvl="0"/>
            <a:endParaRPr lang="en-GB" dirty="0"/>
          </a:p>
        </p:txBody>
      </p:sp>
      <p:sp>
        <p:nvSpPr>
          <p:cNvPr id="4" name="Slide Number Placeholder 3">
            <a:extLst>
              <a:ext uri="{FF2B5EF4-FFF2-40B4-BE49-F238E27FC236}">
                <a16:creationId xmlns:a16="http://schemas.microsoft.com/office/drawing/2014/main" id="{90F95CFD-13EC-4C0A-B9C7-DF13CD9BC16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71753E-B00F-4AF8-9368-23B35D055C46}" type="slidenum">
              <a:t>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53962-411C-491D-83E3-328A9F1B368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D540218-CE44-4620-AF27-8CA5E2B90094}"/>
              </a:ext>
            </a:extLst>
          </p:cNvPr>
          <p:cNvSpPr txBox="1">
            <a:spLocks noGrp="1"/>
          </p:cNvSpPr>
          <p:nvPr>
            <p:ph type="body" sz="quarter" idx="1"/>
          </p:nvPr>
        </p:nvSpPr>
        <p:spPr/>
        <p:txBody>
          <a:bodyPr/>
          <a:lstStyle/>
          <a:p>
            <a:pPr lvl="0"/>
            <a:r>
              <a:rPr lang="en-GB" u="sng" dirty="0"/>
              <a:t>Uses of LAN (local area network)</a:t>
            </a:r>
          </a:p>
          <a:p>
            <a:pPr lvl="0"/>
            <a:r>
              <a:rPr lang="en-GB" dirty="0"/>
              <a:t>Home network is the most popular example of LAN because most homes have wired and wireless internet access.</a:t>
            </a:r>
          </a:p>
          <a:p>
            <a:pPr lvl="0"/>
            <a:r>
              <a:rPr lang="en-GB" dirty="0"/>
              <a:t>In small offices have use LAN as they do not have a lot of ground to cover and they can share their network locally with other offices and they can store and retrieve files from their cloud.</a:t>
            </a:r>
          </a:p>
          <a:p>
            <a:pPr lvl="0"/>
            <a:endParaRPr lang="en-GB" dirty="0"/>
          </a:p>
          <a:p>
            <a:pPr lvl="0"/>
            <a:r>
              <a:rPr lang="en-GB" dirty="0"/>
              <a:t>I have chose to use LAN as the network that the music shop ‘First Music’ is going to use, I have chosen LAN because compares to WAN it is cheaper to set up. LAN also has a limited coverage which isn’t going to be too large for the music shop as there's only going to be one music shop created by this business, using LAN also means that I there can be a cloud that everyone in the business can access and in that cloud is where each person has access to store and file files and documents and use. Also it is easy to manage computers and for a music shop they would need to have the latest software and apps so when it comes to updating computers it can be done at the same time without any complication. However having choosing LAN network this means that the business would spent quite a lot of money as setting LAN network is not every cheap but affordable, and there’s a limitation to how big the company can expand to as there is a restriction is on the coverage as the network is based on a small geographical area (within a city</a:t>
            </a:r>
            <a:r>
              <a:rPr lang="en-GB" dirty="0" smtClean="0"/>
              <a:t>).</a:t>
            </a:r>
            <a:endParaRPr lang="en-GB" dirty="0"/>
          </a:p>
        </p:txBody>
      </p:sp>
      <p:sp>
        <p:nvSpPr>
          <p:cNvPr id="4" name="Slide Number Placeholder 3">
            <a:extLst>
              <a:ext uri="{FF2B5EF4-FFF2-40B4-BE49-F238E27FC236}">
                <a16:creationId xmlns:a16="http://schemas.microsoft.com/office/drawing/2014/main" id="{96B5BB64-4C4E-4C9D-BE3D-5B7AD1B6395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DA7198-03B7-4570-A047-9BBAD5329D21}" type="slidenum">
              <a:t>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2B4B4A-80BA-4311-B777-05139E6971B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4DE636D-6033-46AF-89B4-3452A40E648B}"/>
              </a:ext>
            </a:extLst>
          </p:cNvPr>
          <p:cNvSpPr txBox="1">
            <a:spLocks noGrp="1"/>
          </p:cNvSpPr>
          <p:nvPr>
            <p:ph type="body" sz="quarter" idx="1"/>
          </p:nvPr>
        </p:nvSpPr>
        <p:spPr/>
        <p:txBody>
          <a:bodyPr/>
          <a:lstStyle/>
          <a:p>
            <a:pPr lvl="0"/>
            <a:r>
              <a:rPr lang="en-GB" u="sng" dirty="0"/>
              <a:t>Advantage</a:t>
            </a:r>
          </a:p>
          <a:p>
            <a:pPr lvl="0"/>
            <a:r>
              <a:rPr lang="en-GB" dirty="0"/>
              <a:t>Boosts privacy– WAN allows you to share data and for you to be able to do that you WAN has the ability to encrypt your data.</a:t>
            </a:r>
          </a:p>
          <a:p>
            <a:pPr lvl="0"/>
            <a:r>
              <a:rPr lang="en-GB" dirty="0"/>
              <a:t>Cheap, increases profit – WAN s help increase profit because if there's need for a conference your workers wouldn’t have to travel out to different countries as you can have video conference and sending work will be easy as you are sharing the network</a:t>
            </a:r>
          </a:p>
          <a:p>
            <a:pPr lvl="0"/>
            <a:r>
              <a:rPr lang="en-GB" u="sng" dirty="0"/>
              <a:t>Disadvantages</a:t>
            </a:r>
          </a:p>
          <a:p>
            <a:pPr lvl="0"/>
            <a:r>
              <a:rPr lang="en-GB" dirty="0"/>
              <a:t>Maintenance issues – maintaining a large geographical area like WAN can be hard work as there's a lot of workstations all connected to the same network , it can crash and because there’s thousands of people all connected at the same time it would have to be maintained 24/7.</a:t>
            </a:r>
          </a:p>
          <a:p>
            <a:pPr lvl="0"/>
            <a:r>
              <a:rPr lang="en-GB" dirty="0"/>
              <a:t>Security – The security of WAN is at risk at all times as all parts of the business has to be secure because if one of them gets hacked by a hacker they would be able to influence the whole businesses system. It is quite hard to track down where the hacker started from as soon as they have access to the network.</a:t>
            </a:r>
          </a:p>
          <a:p>
            <a:pPr lvl="0"/>
            <a:endParaRPr lang="en-GB" dirty="0"/>
          </a:p>
        </p:txBody>
      </p:sp>
      <p:sp>
        <p:nvSpPr>
          <p:cNvPr id="4" name="Slide Number Placeholder 3">
            <a:extLst>
              <a:ext uri="{FF2B5EF4-FFF2-40B4-BE49-F238E27FC236}">
                <a16:creationId xmlns:a16="http://schemas.microsoft.com/office/drawing/2014/main" id="{00CAABA1-9769-4656-B4F0-64EDCD9B64A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341DADC-85DC-41AB-9403-60DD494DBFC9}" type="slidenum">
              <a:t>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AE31C-34AA-4FC2-972B-DA03B6B7994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98A5B07-B716-4764-A794-53E6BC7DF1E3}"/>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B47CAE36-6C01-4C7A-95A3-BA746E75276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F82F414-41F7-4237-BDA3-3ECC70FBDA21}" type="slidenum">
              <a:t>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D9FFD-BAAE-43D0-99EF-A0552971C3F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24C44B0-2BCA-4BA4-B34B-BAC147BCA7B9}"/>
              </a:ext>
            </a:extLst>
          </p:cNvPr>
          <p:cNvSpPr txBox="1">
            <a:spLocks noGrp="1"/>
          </p:cNvSpPr>
          <p:nvPr>
            <p:ph type="body" sz="quarter" idx="1"/>
          </p:nvPr>
        </p:nvSpPr>
        <p:spPr/>
        <p:txBody>
          <a:bodyPr/>
          <a:lstStyle/>
          <a:p>
            <a:pPr lvl="0"/>
            <a:r>
              <a:rPr lang="en-GB"/>
              <a:t>The information on this page I got it from a website called www.teach-ict.com/gcse_new/networks/peer_peer/miniweb/pg5.htm </a:t>
            </a:r>
          </a:p>
        </p:txBody>
      </p:sp>
      <p:sp>
        <p:nvSpPr>
          <p:cNvPr id="4" name="Slide Number Placeholder 3">
            <a:extLst>
              <a:ext uri="{FF2B5EF4-FFF2-40B4-BE49-F238E27FC236}">
                <a16:creationId xmlns:a16="http://schemas.microsoft.com/office/drawing/2014/main" id="{06D2D8C3-192A-4741-AF77-B2EE2615DEB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9CBA428-2856-4B2D-A63B-DB0CEBB7F359}" type="slidenum">
              <a:t>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33349-48D8-4109-9548-80ABDF62173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46198B9-5424-4756-9169-9FFDEC596566}"/>
              </a:ext>
            </a:extLst>
          </p:cNvPr>
          <p:cNvSpPr txBox="1">
            <a:spLocks noGrp="1"/>
          </p:cNvSpPr>
          <p:nvPr>
            <p:ph type="body" sz="quarter" idx="1"/>
          </p:nvPr>
        </p:nvSpPr>
        <p:spPr/>
        <p:txBody>
          <a:bodyPr/>
          <a:lstStyle/>
          <a:p>
            <a:pPr lvl="0"/>
            <a:r>
              <a:rPr lang="en-GB"/>
              <a:t>Text book</a:t>
            </a:r>
          </a:p>
          <a:p>
            <a:pPr lvl="0"/>
            <a:r>
              <a:rPr lang="en-GB"/>
              <a:t>http://www.teach-ict.com/gcse_new/networks/peer_peer/miniweb/pg3.htm</a:t>
            </a:r>
          </a:p>
        </p:txBody>
      </p:sp>
      <p:sp>
        <p:nvSpPr>
          <p:cNvPr id="4" name="Slide Number Placeholder 3">
            <a:extLst>
              <a:ext uri="{FF2B5EF4-FFF2-40B4-BE49-F238E27FC236}">
                <a16:creationId xmlns:a16="http://schemas.microsoft.com/office/drawing/2014/main" id="{D3BF32B4-3D0A-4630-947C-83621CADF51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B1C5970-A337-450E-86C7-836EF0E9390F}" type="slidenum">
              <a:t>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0031B-409B-467F-8A64-D1F998574F1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9E5CB7C-7813-4C7E-B45A-A908CAABD34F}"/>
              </a:ext>
            </a:extLst>
          </p:cNvPr>
          <p:cNvSpPr txBox="1">
            <a:spLocks noGrp="1"/>
          </p:cNvSpPr>
          <p:nvPr>
            <p:ph type="body" sz="quarter" idx="1"/>
          </p:nvPr>
        </p:nvSpPr>
        <p:spPr/>
        <p:txBody>
          <a:bodyPr/>
          <a:lstStyle/>
          <a:p>
            <a:pPr lvl="0"/>
            <a:r>
              <a:rPr lang="en-GB"/>
              <a:t>https://www.bbc.com/bitesize/guides/z36nb9q/revision/4</a:t>
            </a:r>
          </a:p>
        </p:txBody>
      </p:sp>
      <p:sp>
        <p:nvSpPr>
          <p:cNvPr id="4" name="Slide Number Placeholder 3">
            <a:extLst>
              <a:ext uri="{FF2B5EF4-FFF2-40B4-BE49-F238E27FC236}">
                <a16:creationId xmlns:a16="http://schemas.microsoft.com/office/drawing/2014/main" id="{E6624995-32A3-4535-8632-E965C02DE27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8DAB3C-9488-4F6A-B738-3337C565E842}" type="slidenum">
              <a:t>11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0AC0D-BF2F-4E27-9D2B-926E916AAED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DF1034C-CD3D-421A-9FD2-AEBE3AB9B330}"/>
              </a:ext>
            </a:extLst>
          </p:cNvPr>
          <p:cNvSpPr txBox="1">
            <a:spLocks noGrp="1"/>
          </p:cNvSpPr>
          <p:nvPr>
            <p:ph type="body" sz="quarter" idx="1"/>
          </p:nvPr>
        </p:nvSpPr>
        <p:spPr/>
        <p:txBody>
          <a:bodyPr/>
          <a:lstStyle/>
          <a:p>
            <a:pPr lvl="0"/>
            <a:r>
              <a:rPr lang="en-GB"/>
              <a:t>As they're willing to spend a lot this the best to use.</a:t>
            </a:r>
          </a:p>
        </p:txBody>
      </p:sp>
      <p:sp>
        <p:nvSpPr>
          <p:cNvPr id="4" name="Slide Number Placeholder 3">
            <a:extLst>
              <a:ext uri="{FF2B5EF4-FFF2-40B4-BE49-F238E27FC236}">
                <a16:creationId xmlns:a16="http://schemas.microsoft.com/office/drawing/2014/main" id="{C2B4DE8E-AB3A-458D-A702-FBF522D43AC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B9A1175-D7AA-42AC-B7A3-8F74254D1D52}" type="slidenum">
              <a:t>12</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69A1A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0E7DD-3D80-464F-941B-E354D9D17719}"/>
              </a:ext>
            </a:extLst>
          </p:cNvPr>
          <p:cNvSpPr txBox="1">
            <a:spLocks noGrp="1"/>
          </p:cNvSpPr>
          <p:nvPr>
            <p:ph type="ctrTitle"/>
          </p:nvPr>
        </p:nvSpPr>
        <p:spPr>
          <a:xfrm>
            <a:off x="1915128" y="1788456"/>
            <a:ext cx="8361227" cy="2098227"/>
          </a:xfrm>
          <a:prstGeom prst="rect">
            <a:avLst/>
          </a:prstGeom>
          <a:noFill/>
          <a:ln>
            <a:noFill/>
          </a:ln>
        </p:spPr>
        <p:txBody>
          <a:bodyPr vert="horz" wrap="square" lIns="91440" tIns="45720" rIns="91440" bIns="45720" anchor="b" anchorCtr="1" compatLnSpc="1">
            <a:noAutofit/>
          </a:bodyPr>
          <a:lstStyle>
            <a:lvl1pPr marL="0" marR="0" lvl="0" indent="0" algn="ctr" fontAlgn="auto">
              <a:lnSpc>
                <a:spcPct val="89000"/>
              </a:lnSpc>
              <a:spcBef>
                <a:spcPts val="0"/>
              </a:spcBef>
              <a:spcAft>
                <a:spcPts val="0"/>
              </a:spcAft>
              <a:tabLst/>
              <a:defRPr lang="en-US" sz="7200" b="0" i="0" u="none" strike="noStrike" cap="all" spc="0" baseline="0">
                <a:solidFill>
                  <a:srgbClr val="1A2E40"/>
                </a:solidFill>
                <a:uFillTx/>
                <a:latin typeface="Franklin Gothic Book"/>
              </a:defRPr>
            </a:lvl1pPr>
          </a:lstStyle>
          <a:p>
            <a:pPr lvl="0"/>
            <a:r>
              <a:rPr lang="en-US"/>
              <a:t>Click to edit Master title style</a:t>
            </a:r>
          </a:p>
        </p:txBody>
      </p:sp>
      <p:sp>
        <p:nvSpPr>
          <p:cNvPr id="3" name="Subtitle 2">
            <a:extLst>
              <a:ext uri="{FF2B5EF4-FFF2-40B4-BE49-F238E27FC236}">
                <a16:creationId xmlns:a16="http://schemas.microsoft.com/office/drawing/2014/main" id="{C623BDB4-2B78-497D-9030-6599FE1F55EE}"/>
              </a:ext>
            </a:extLst>
          </p:cNvPr>
          <p:cNvSpPr txBox="1">
            <a:spLocks noGrp="1"/>
          </p:cNvSpPr>
          <p:nvPr>
            <p:ph type="subTitle" idx="1"/>
          </p:nvPr>
        </p:nvSpPr>
        <p:spPr>
          <a:xfrm>
            <a:off x="2679905" y="3956279"/>
            <a:ext cx="6831674" cy="1086234"/>
          </a:xfrm>
        </p:spPr>
        <p:txBody>
          <a:bodyPr anchorCtr="1"/>
          <a:lstStyle>
            <a:lvl1pPr marL="0" indent="0" algn="ctr">
              <a:lnSpc>
                <a:spcPct val="112000"/>
              </a:lnSpc>
              <a:spcBef>
                <a:spcPts val="0"/>
              </a:spcBef>
              <a:spcAft>
                <a:spcPts val="0"/>
              </a:spcAft>
              <a:buNone/>
              <a:defRPr sz="2300">
                <a:solidFill>
                  <a:srgbClr val="EBE7DD"/>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CF823EC7-2FF7-44EA-8C04-09ABDBD1D318}"/>
              </a:ext>
            </a:extLst>
          </p:cNvPr>
          <p:cNvSpPr txBox="1">
            <a:spLocks noGrp="1"/>
          </p:cNvSpPr>
          <p:nvPr>
            <p:ph type="dt" sz="half" idx="7"/>
          </p:nvPr>
        </p:nvSpPr>
        <p:spPr>
          <a:xfrm>
            <a:off x="752862" y="6453387"/>
            <a:ext cx="1607944" cy="404612"/>
          </a:xfrm>
        </p:spPr>
        <p:txBody>
          <a:bodyPr/>
          <a:lstStyle>
            <a:lvl1pPr>
              <a:defRPr/>
            </a:lvl1pPr>
          </a:lstStyle>
          <a:p>
            <a:pPr lvl="0"/>
            <a:fld id="{8C9E3D2E-F8AE-4191-A8E5-D7B4D08334DE}" type="datetime1">
              <a:rPr lang="en-GB"/>
              <a:pPr lvl="0"/>
              <a:t>16/05/2019</a:t>
            </a:fld>
            <a:endParaRPr lang="en-GB"/>
          </a:p>
        </p:txBody>
      </p:sp>
      <p:sp>
        <p:nvSpPr>
          <p:cNvPr id="5" name="Footer Placeholder 4">
            <a:extLst>
              <a:ext uri="{FF2B5EF4-FFF2-40B4-BE49-F238E27FC236}">
                <a16:creationId xmlns:a16="http://schemas.microsoft.com/office/drawing/2014/main" id="{1D515402-ADA5-4A5F-93D0-B5EEA6B14A55}"/>
              </a:ext>
            </a:extLst>
          </p:cNvPr>
          <p:cNvSpPr txBox="1">
            <a:spLocks noGrp="1"/>
          </p:cNvSpPr>
          <p:nvPr>
            <p:ph type="ftr" sz="quarter" idx="9"/>
          </p:nvPr>
        </p:nvSpPr>
        <p:spPr>
          <a:xfrm>
            <a:off x="2584057" y="6453387"/>
            <a:ext cx="7023378" cy="404612"/>
          </a:xfrm>
        </p:spPr>
        <p:txBody>
          <a:bodyPr anchorCtr="1"/>
          <a:lstStyle>
            <a:lvl1pPr algn="ctr">
              <a:defRPr/>
            </a:lvl1pPr>
          </a:lstStyle>
          <a:p>
            <a:pPr lvl="0"/>
            <a:endParaRPr lang="en-GB"/>
          </a:p>
        </p:txBody>
      </p:sp>
      <p:sp>
        <p:nvSpPr>
          <p:cNvPr id="6" name="Slide Number Placeholder 5">
            <a:extLst>
              <a:ext uri="{FF2B5EF4-FFF2-40B4-BE49-F238E27FC236}">
                <a16:creationId xmlns:a16="http://schemas.microsoft.com/office/drawing/2014/main" id="{2957C359-03F5-4210-B391-FFE75E386F03}"/>
              </a:ext>
            </a:extLst>
          </p:cNvPr>
          <p:cNvSpPr txBox="1">
            <a:spLocks noGrp="1"/>
          </p:cNvSpPr>
          <p:nvPr>
            <p:ph type="sldNum" sz="quarter" idx="8"/>
          </p:nvPr>
        </p:nvSpPr>
        <p:spPr>
          <a:xfrm>
            <a:off x="9830686" y="6453387"/>
            <a:ext cx="1596295" cy="404612"/>
          </a:xfrm>
        </p:spPr>
        <p:txBody>
          <a:bodyPr/>
          <a:lstStyle>
            <a:lvl1pPr>
              <a:defRPr/>
            </a:lvl1pPr>
          </a:lstStyle>
          <a:p>
            <a:pPr lvl="0"/>
            <a:fld id="{861054B6-7A3D-4F7B-BC19-690F5249E666}" type="slidenum">
              <a:t>‹#›</a:t>
            </a:fld>
            <a:endParaRPr lang="en-GB"/>
          </a:p>
        </p:txBody>
      </p:sp>
      <p:grpSp>
        <p:nvGrpSpPr>
          <p:cNvPr id="7" name="Group 8">
            <a:extLst>
              <a:ext uri="{FF2B5EF4-FFF2-40B4-BE49-F238E27FC236}">
                <a16:creationId xmlns:a16="http://schemas.microsoft.com/office/drawing/2014/main" id="{3E80F58C-32B0-4832-8443-835FB4902283}"/>
              </a:ext>
            </a:extLst>
          </p:cNvPr>
          <p:cNvGrpSpPr/>
          <p:nvPr/>
        </p:nvGrpSpPr>
        <p:grpSpPr>
          <a:xfrm>
            <a:off x="752862" y="744467"/>
            <a:ext cx="10674111" cy="5349669"/>
            <a:chOff x="752862" y="744467"/>
            <a:chExt cx="10674111" cy="5349669"/>
          </a:xfrm>
        </p:grpSpPr>
        <p:sp>
          <p:nvSpPr>
            <p:cNvPr id="8" name="Freeform 6">
              <a:extLst>
                <a:ext uri="{FF2B5EF4-FFF2-40B4-BE49-F238E27FC236}">
                  <a16:creationId xmlns:a16="http://schemas.microsoft.com/office/drawing/2014/main" id="{53E5A245-3EAF-4145-A8E1-C9513B6DFC0D}"/>
                </a:ext>
              </a:extLst>
            </p:cNvPr>
            <p:cNvSpPr/>
            <p:nvPr/>
          </p:nvSpPr>
          <p:spPr>
            <a:xfrm>
              <a:off x="8151958" y="1685650"/>
              <a:ext cx="3275015" cy="4408486"/>
            </a:xfrm>
            <a:custGeom>
              <a:avLst/>
              <a:gdLst>
                <a:gd name="f0" fmla="val w"/>
                <a:gd name="f1" fmla="val h"/>
                <a:gd name="f2" fmla="val 0"/>
                <a:gd name="f3" fmla="val 10000"/>
                <a:gd name="f4" fmla="val 8761"/>
                <a:gd name="f5" fmla="val 9126"/>
                <a:gd name="f6" fmla="val 9127"/>
                <a:gd name="f7" fmla="*/ f0 1 10000"/>
                <a:gd name="f8" fmla="*/ f1 1 10000"/>
                <a:gd name="f9" fmla="+- f3 0 f2"/>
                <a:gd name="f10" fmla="*/ f9 1 100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10000" h="10000">
                  <a:moveTo>
                    <a:pt x="f4" y="f2"/>
                  </a:moveTo>
                  <a:lnTo>
                    <a:pt x="f3" y="f2"/>
                  </a:lnTo>
                  <a:lnTo>
                    <a:pt x="f3" y="f3"/>
                  </a:lnTo>
                  <a:lnTo>
                    <a:pt x="f2" y="f3"/>
                  </a:lnTo>
                  <a:lnTo>
                    <a:pt x="f2" y="f5"/>
                  </a:lnTo>
                  <a:lnTo>
                    <a:pt x="f4" y="f6"/>
                  </a:lnTo>
                  <a:lnTo>
                    <a:pt x="f4" y="f2"/>
                  </a:lnTo>
                  <a:close/>
                </a:path>
              </a:pathLst>
            </a:custGeom>
            <a:solidFill>
              <a:srgbClr val="1A2E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9" name="Freeform 6">
              <a:extLst>
                <a:ext uri="{FF2B5EF4-FFF2-40B4-BE49-F238E27FC236}">
                  <a16:creationId xmlns:a16="http://schemas.microsoft.com/office/drawing/2014/main" id="{3C98E53F-51CB-4684-A1FB-3E7BA306CA00}"/>
                </a:ext>
              </a:extLst>
            </p:cNvPr>
            <p:cNvSpPr/>
            <p:nvPr/>
          </p:nvSpPr>
          <p:spPr>
            <a:xfrm flipH="1" flipV="1">
              <a:off x="752862" y="744467"/>
              <a:ext cx="3275664" cy="4408486"/>
            </a:xfrm>
            <a:custGeom>
              <a:avLst/>
              <a:gdLst>
                <a:gd name="f0" fmla="val w"/>
                <a:gd name="f1" fmla="val h"/>
                <a:gd name="f2" fmla="val 0"/>
                <a:gd name="f3" fmla="val 10002"/>
                <a:gd name="f4" fmla="val 10000"/>
                <a:gd name="f5" fmla="val 8763"/>
                <a:gd name="f6" fmla="val 2"/>
                <a:gd name="f7" fmla="+- 0 0 2"/>
                <a:gd name="f8" fmla="val 9698"/>
                <a:gd name="f9" fmla="val 4"/>
                <a:gd name="f10" fmla="val 9427"/>
                <a:gd name="f11" fmla="val 9125"/>
                <a:gd name="f12" fmla="val 9128"/>
                <a:gd name="f13" fmla="*/ f0 1 10002"/>
                <a:gd name="f14" fmla="*/ f1 1 10000"/>
                <a:gd name="f15" fmla="+- f4 0 f2"/>
                <a:gd name="f16" fmla="+- f3 0 f2"/>
                <a:gd name="f17" fmla="*/ f16 1 10002"/>
                <a:gd name="f18" fmla="*/ f15 1 10000"/>
                <a:gd name="f19" fmla="*/ f2 1 f17"/>
                <a:gd name="f20" fmla="*/ f3 1 f17"/>
                <a:gd name="f21" fmla="*/ f2 1 f18"/>
                <a:gd name="f22" fmla="*/ f4 1 f18"/>
                <a:gd name="f23" fmla="*/ f19 f13 1"/>
                <a:gd name="f24" fmla="*/ f20 f13 1"/>
                <a:gd name="f25" fmla="*/ f22 f14 1"/>
                <a:gd name="f26" fmla="*/ f21 f14 1"/>
              </a:gdLst>
              <a:ahLst/>
              <a:cxnLst>
                <a:cxn ang="3cd4">
                  <a:pos x="hc" y="t"/>
                </a:cxn>
                <a:cxn ang="0">
                  <a:pos x="r" y="vc"/>
                </a:cxn>
                <a:cxn ang="cd4">
                  <a:pos x="hc" y="b"/>
                </a:cxn>
                <a:cxn ang="cd2">
                  <a:pos x="l" y="vc"/>
                </a:cxn>
              </a:cxnLst>
              <a:rect l="f23" t="f26" r="f24" b="f25"/>
              <a:pathLst>
                <a:path w="10002" h="10000">
                  <a:moveTo>
                    <a:pt x="f5" y="f2"/>
                  </a:moveTo>
                  <a:lnTo>
                    <a:pt x="f3" y="f2"/>
                  </a:lnTo>
                  <a:lnTo>
                    <a:pt x="f3" y="f4"/>
                  </a:lnTo>
                  <a:lnTo>
                    <a:pt x="f6" y="f4"/>
                  </a:lnTo>
                  <a:cubicBezTo>
                    <a:pt x="f7" y="f8"/>
                    <a:pt x="f9" y="f10"/>
                    <a:pt x="f2" y="f11"/>
                  </a:cubicBezTo>
                  <a:lnTo>
                    <a:pt x="f5" y="f12"/>
                  </a:lnTo>
                  <a:lnTo>
                    <a:pt x="f5" y="f2"/>
                  </a:lnTo>
                  <a:close/>
                </a:path>
              </a:pathLst>
            </a:custGeom>
            <a:solidFill>
              <a:srgbClr val="1A2E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grpSp>
    </p:spTree>
    <p:extLst>
      <p:ext uri="{BB962C8B-B14F-4D97-AF65-F5344CB8AC3E}">
        <p14:creationId xmlns:p14="http://schemas.microsoft.com/office/powerpoint/2010/main" val="379308460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739EDD1-7166-4B45-9951-785DB03B1CC2}"/>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4BAB245C-73EE-4386-87D8-25A9A3473BB8}"/>
              </a:ext>
            </a:extLst>
          </p:cNvPr>
          <p:cNvSpPr txBox="1">
            <a:spLocks noGrp="1"/>
          </p:cNvSpPr>
          <p:nvPr>
            <p:ph type="dt" sz="half" idx="7"/>
          </p:nvPr>
        </p:nvSpPr>
        <p:spPr/>
        <p:txBody>
          <a:bodyPr/>
          <a:lstStyle>
            <a:lvl1pPr>
              <a:defRPr/>
            </a:lvl1pPr>
          </a:lstStyle>
          <a:p>
            <a:pPr lvl="0"/>
            <a:fld id="{4888AD0E-AA72-484A-B05E-4BB723F71C49}" type="datetime1">
              <a:rPr lang="en-GB"/>
              <a:pPr lvl="0"/>
              <a:t>16/05/2019</a:t>
            </a:fld>
            <a:endParaRPr lang="en-GB"/>
          </a:p>
        </p:txBody>
      </p:sp>
      <p:sp>
        <p:nvSpPr>
          <p:cNvPr id="4" name="Footer Placeholder 4">
            <a:extLst>
              <a:ext uri="{FF2B5EF4-FFF2-40B4-BE49-F238E27FC236}">
                <a16:creationId xmlns:a16="http://schemas.microsoft.com/office/drawing/2014/main" id="{C639F807-D10A-41E9-979B-C8425823845E}"/>
              </a:ext>
            </a:extLst>
          </p:cNvPr>
          <p:cNvSpPr txBox="1">
            <a:spLocks noGrp="1"/>
          </p:cNvSpPr>
          <p:nvPr>
            <p:ph type="ftr" sz="quarter" idx="9"/>
          </p:nvPr>
        </p:nvSpPr>
        <p:spPr/>
        <p:txBody>
          <a:bodyPr/>
          <a:lstStyle>
            <a:lvl1pPr>
              <a:defRPr/>
            </a:lvl1pPr>
          </a:lstStyle>
          <a:p>
            <a:pPr lvl="0"/>
            <a:endParaRPr lang="en-GB"/>
          </a:p>
        </p:txBody>
      </p:sp>
      <p:sp>
        <p:nvSpPr>
          <p:cNvPr id="5" name="Slide Number Placeholder 5">
            <a:extLst>
              <a:ext uri="{FF2B5EF4-FFF2-40B4-BE49-F238E27FC236}">
                <a16:creationId xmlns:a16="http://schemas.microsoft.com/office/drawing/2014/main" id="{0D7F7068-AC84-4BA9-BFB2-0E912AEC6642}"/>
              </a:ext>
            </a:extLst>
          </p:cNvPr>
          <p:cNvSpPr txBox="1">
            <a:spLocks noGrp="1"/>
          </p:cNvSpPr>
          <p:nvPr>
            <p:ph type="sldNum" sz="quarter" idx="8"/>
          </p:nvPr>
        </p:nvSpPr>
        <p:spPr/>
        <p:txBody>
          <a:bodyPr/>
          <a:lstStyle>
            <a:lvl1pPr>
              <a:defRPr/>
            </a:lvl1pPr>
          </a:lstStyle>
          <a:p>
            <a:pPr lvl="0"/>
            <a:fld id="{B21F6DB7-6561-4430-9056-CDBCD6428ACF}" type="slidenum">
              <a:t>‹#›</a:t>
            </a:fld>
            <a:endParaRPr lang="en-GB"/>
          </a:p>
        </p:txBody>
      </p:sp>
    </p:spTree>
    <p:extLst>
      <p:ext uri="{BB962C8B-B14F-4D97-AF65-F5344CB8AC3E}">
        <p14:creationId xmlns:p14="http://schemas.microsoft.com/office/powerpoint/2010/main" val="319293518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1A2E4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53F1F-937F-47EA-B34E-2F1AFF400334}"/>
              </a:ext>
            </a:extLst>
          </p:cNvPr>
          <p:cNvSpPr txBox="1">
            <a:spLocks noGrp="1"/>
          </p:cNvSpPr>
          <p:nvPr>
            <p:ph type="title"/>
          </p:nvPr>
        </p:nvSpPr>
        <p:spPr>
          <a:xfrm>
            <a:off x="765023" y="1301355"/>
            <a:ext cx="9612968" cy="2852735"/>
          </a:xfrm>
          <a:prstGeom prst="rect">
            <a:avLst/>
          </a:prstGeom>
          <a:noFill/>
          <a:ln>
            <a:noFill/>
          </a:ln>
        </p:spPr>
        <p:txBody>
          <a:bodyPr vert="horz" wrap="square" lIns="91440" tIns="45720" rIns="91440" bIns="45720" anchor="b" anchorCtr="0" compatLnSpc="1">
            <a:noAutofit/>
          </a:bodyPr>
          <a:lstStyle>
            <a:lvl1pPr marL="0" marR="0" lvl="0" indent="0" algn="r" fontAlgn="auto">
              <a:lnSpc>
                <a:spcPct val="89000"/>
              </a:lnSpc>
              <a:spcBef>
                <a:spcPts val="0"/>
              </a:spcBef>
              <a:spcAft>
                <a:spcPts val="0"/>
              </a:spcAft>
              <a:tabLst/>
              <a:defRPr lang="en-US" sz="7200" b="0" i="0" u="none" strike="noStrike" cap="all" spc="0" baseline="0">
                <a:solidFill>
                  <a:srgbClr val="69A1AB"/>
                </a:solidFill>
                <a:uFillTx/>
                <a:latin typeface="Franklin Gothic Book"/>
              </a:defRPr>
            </a:lvl1pPr>
          </a:lstStyle>
          <a:p>
            <a:pPr lvl="0"/>
            <a:r>
              <a:rPr lang="en-US"/>
              <a:t>Click to edit Master title style</a:t>
            </a:r>
          </a:p>
        </p:txBody>
      </p:sp>
      <p:sp>
        <p:nvSpPr>
          <p:cNvPr id="3" name="Text Placeholder 2">
            <a:extLst>
              <a:ext uri="{FF2B5EF4-FFF2-40B4-BE49-F238E27FC236}">
                <a16:creationId xmlns:a16="http://schemas.microsoft.com/office/drawing/2014/main" id="{D715464A-B698-442A-8B34-C6ADCB86E5E7}"/>
              </a:ext>
            </a:extLst>
          </p:cNvPr>
          <p:cNvSpPr txBox="1">
            <a:spLocks noGrp="1"/>
          </p:cNvSpPr>
          <p:nvPr>
            <p:ph type="body" idx="1"/>
          </p:nvPr>
        </p:nvSpPr>
        <p:spPr>
          <a:xfrm>
            <a:off x="765023" y="4216325"/>
            <a:ext cx="9612968" cy="1143320"/>
          </a:xfrm>
        </p:spPr>
        <p:txBody>
          <a:bodyPr/>
          <a:lstStyle>
            <a:lvl1pPr marL="0" indent="0" algn="r">
              <a:lnSpc>
                <a:spcPct val="112000"/>
              </a:lnSpc>
              <a:spcBef>
                <a:spcPts val="0"/>
              </a:spcBef>
              <a:spcAft>
                <a:spcPts val="0"/>
              </a:spcAft>
              <a:buNone/>
              <a:defRPr sz="2400">
                <a:solidFill>
                  <a:srgbClr val="EBE7DD"/>
                </a:solidFill>
              </a:defRPr>
            </a:lvl1pPr>
          </a:lstStyle>
          <a:p>
            <a:pPr lvl="0"/>
            <a:r>
              <a:rPr lang="en-US"/>
              <a:t>Edit Master text styles</a:t>
            </a:r>
          </a:p>
        </p:txBody>
      </p:sp>
      <p:sp>
        <p:nvSpPr>
          <p:cNvPr id="4" name="Date Placeholder 3">
            <a:extLst>
              <a:ext uri="{FF2B5EF4-FFF2-40B4-BE49-F238E27FC236}">
                <a16:creationId xmlns:a16="http://schemas.microsoft.com/office/drawing/2014/main" id="{5918922F-B141-422C-9623-5D1C53CD1AAA}"/>
              </a:ext>
            </a:extLst>
          </p:cNvPr>
          <p:cNvSpPr txBox="1">
            <a:spLocks noGrp="1"/>
          </p:cNvSpPr>
          <p:nvPr>
            <p:ph type="dt" sz="half" idx="7"/>
          </p:nvPr>
        </p:nvSpPr>
        <p:spPr>
          <a:xfrm>
            <a:off x="738908" y="6453387"/>
            <a:ext cx="1622410" cy="404612"/>
          </a:xfrm>
        </p:spPr>
        <p:txBody>
          <a:bodyPr/>
          <a:lstStyle>
            <a:lvl1pPr>
              <a:defRPr>
                <a:solidFill>
                  <a:srgbClr val="EBE7DD"/>
                </a:solidFill>
              </a:defRPr>
            </a:lvl1pPr>
          </a:lstStyle>
          <a:p>
            <a:pPr lvl="0"/>
            <a:fld id="{B3278CCD-A38C-44D1-8566-A23CF5DB928F}" type="datetime1">
              <a:rPr lang="en-GB"/>
              <a:pPr lvl="0"/>
              <a:t>16/05/2019</a:t>
            </a:fld>
            <a:endParaRPr lang="en-GB"/>
          </a:p>
        </p:txBody>
      </p:sp>
      <p:sp>
        <p:nvSpPr>
          <p:cNvPr id="5" name="Footer Placeholder 4">
            <a:extLst>
              <a:ext uri="{FF2B5EF4-FFF2-40B4-BE49-F238E27FC236}">
                <a16:creationId xmlns:a16="http://schemas.microsoft.com/office/drawing/2014/main" id="{6E65C329-6A76-41FF-ADB1-0AF7B16F8F7C}"/>
              </a:ext>
            </a:extLst>
          </p:cNvPr>
          <p:cNvSpPr txBox="1">
            <a:spLocks noGrp="1"/>
          </p:cNvSpPr>
          <p:nvPr>
            <p:ph type="ftr" sz="quarter" idx="9"/>
          </p:nvPr>
        </p:nvSpPr>
        <p:spPr>
          <a:xfrm>
            <a:off x="2584313" y="6453387"/>
            <a:ext cx="7023378" cy="404612"/>
          </a:xfrm>
        </p:spPr>
        <p:txBody>
          <a:bodyPr anchorCtr="1"/>
          <a:lstStyle>
            <a:lvl1pPr algn="ctr">
              <a:defRPr>
                <a:solidFill>
                  <a:srgbClr val="EBE7DD"/>
                </a:solidFill>
              </a:defRPr>
            </a:lvl1pPr>
          </a:lstStyle>
          <a:p>
            <a:pPr lvl="0"/>
            <a:endParaRPr lang="en-GB"/>
          </a:p>
        </p:txBody>
      </p:sp>
      <p:sp>
        <p:nvSpPr>
          <p:cNvPr id="6" name="Slide Number Placeholder 5">
            <a:extLst>
              <a:ext uri="{FF2B5EF4-FFF2-40B4-BE49-F238E27FC236}">
                <a16:creationId xmlns:a16="http://schemas.microsoft.com/office/drawing/2014/main" id="{7EEB7C8A-E277-4F7D-8090-24E591040EA1}"/>
              </a:ext>
            </a:extLst>
          </p:cNvPr>
          <p:cNvSpPr txBox="1">
            <a:spLocks noGrp="1"/>
          </p:cNvSpPr>
          <p:nvPr>
            <p:ph type="sldNum" sz="quarter" idx="8"/>
          </p:nvPr>
        </p:nvSpPr>
        <p:spPr>
          <a:xfrm>
            <a:off x="9830686" y="6453387"/>
            <a:ext cx="1596295" cy="404612"/>
          </a:xfrm>
        </p:spPr>
        <p:txBody>
          <a:bodyPr/>
          <a:lstStyle>
            <a:lvl1pPr>
              <a:defRPr>
                <a:solidFill>
                  <a:srgbClr val="EBE7DD"/>
                </a:solidFill>
              </a:defRPr>
            </a:lvl1pPr>
          </a:lstStyle>
          <a:p>
            <a:pPr lvl="0"/>
            <a:fld id="{C7FB8960-B643-4732-BFB6-19D631E4FFD3}" type="slidenum">
              <a:t>‹#›</a:t>
            </a:fld>
            <a:endParaRPr lang="en-GB"/>
          </a:p>
        </p:txBody>
      </p:sp>
      <p:sp>
        <p:nvSpPr>
          <p:cNvPr id="7" name="Freeform 6" title="Crop Mark">
            <a:extLst>
              <a:ext uri="{FF2B5EF4-FFF2-40B4-BE49-F238E27FC236}">
                <a16:creationId xmlns:a16="http://schemas.microsoft.com/office/drawing/2014/main" id="{99EB231B-F814-48FC-9D7E-3D1E1A34D1CB}"/>
              </a:ext>
            </a:extLst>
          </p:cNvPr>
          <p:cNvSpPr/>
          <p:nvPr/>
        </p:nvSpPr>
        <p:spPr>
          <a:xfrm>
            <a:off x="8151958" y="1685650"/>
            <a:ext cx="3275015" cy="4408486"/>
          </a:xfrm>
          <a:custGeom>
            <a:avLst/>
            <a:gdLst>
              <a:gd name="f0" fmla="val w"/>
              <a:gd name="f1" fmla="val h"/>
              <a:gd name="f2" fmla="val 0"/>
              <a:gd name="f3" fmla="val 4125"/>
              <a:gd name="f4" fmla="val 5554"/>
              <a:gd name="f5" fmla="val 3614"/>
              <a:gd name="f6" fmla="val 5074"/>
              <a:gd name="f7" fmla="*/ f0 1 4125"/>
              <a:gd name="f8" fmla="*/ f1 1 5554"/>
              <a:gd name="f9" fmla="+- f4 0 f2"/>
              <a:gd name="f10" fmla="+- f3 0 f2"/>
              <a:gd name="f11" fmla="*/ f10 1 4125"/>
              <a:gd name="f12" fmla="*/ f9 1 5554"/>
              <a:gd name="f13" fmla="*/ 0 1 f11"/>
              <a:gd name="f14" fmla="*/ f3 1 f11"/>
              <a:gd name="f15" fmla="*/ 0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4125" h="5554">
                <a:moveTo>
                  <a:pt x="f5" y="f2"/>
                </a:moveTo>
                <a:lnTo>
                  <a:pt x="f3" y="f2"/>
                </a:lnTo>
                <a:lnTo>
                  <a:pt x="f3" y="f4"/>
                </a:lnTo>
                <a:lnTo>
                  <a:pt x="f2" y="f4"/>
                </a:lnTo>
                <a:lnTo>
                  <a:pt x="f2" y="f6"/>
                </a:lnTo>
                <a:lnTo>
                  <a:pt x="f5" y="f6"/>
                </a:lnTo>
                <a:lnTo>
                  <a:pt x="f5" y="f2"/>
                </a:lnTo>
                <a:close/>
              </a:path>
            </a:pathLst>
          </a:custGeom>
          <a:solidFill>
            <a:srgbClr val="69A1AB"/>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39805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595D-7119-42A2-BB36-450183A8D141}"/>
              </a:ext>
            </a:extLst>
          </p:cNvPr>
          <p:cNvSpPr txBox="1">
            <a:spLocks noGrp="1"/>
          </p:cNvSpPr>
          <p:nvPr>
            <p:ph type="title"/>
          </p:nvPr>
        </p:nvSpPr>
        <p:spPr>
          <a:xfrm>
            <a:off x="1371600" y="685800"/>
            <a:ext cx="9601200" cy="1485900"/>
          </a:xfrm>
          <a:prstGeom prst="rect">
            <a:avLst/>
          </a:prstGeom>
          <a:noFill/>
          <a:ln>
            <a:noFill/>
          </a:ln>
        </p:spPr>
        <p:txBody>
          <a:bodyPr vert="horz" wrap="square" lIns="91440" tIns="45720" rIns="91440" bIns="45720" anchor="t" anchorCtr="0" compatLnSpc="1">
            <a:normAutofit/>
          </a:bodyPr>
          <a:lstStyle>
            <a:lvl1pPr marL="0" marR="0" lvl="0" indent="0" fontAlgn="auto">
              <a:lnSpc>
                <a:spcPct val="89000"/>
              </a:lnSpc>
              <a:spcBef>
                <a:spcPts val="0"/>
              </a:spcBef>
              <a:spcAft>
                <a:spcPts val="0"/>
              </a:spcAft>
              <a:tabLst/>
              <a:defRPr lang="en-US" sz="3600" b="0" i="0" u="none" strike="noStrike" cap="none" spc="0" baseline="0">
                <a:solidFill>
                  <a:srgbClr val="1A2E40"/>
                </a:solidFill>
                <a:uFillTx/>
                <a:latin typeface="Franklin Gothic Book" pitchFamily="34"/>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A8D625A0-195A-4ADD-A9E2-ED9581C8A2EA}"/>
              </a:ext>
            </a:extLst>
          </p:cNvPr>
          <p:cNvSpPr txBox="1">
            <a:spLocks noGrp="1"/>
          </p:cNvSpPr>
          <p:nvPr>
            <p:ph idx="1"/>
          </p:nvPr>
        </p:nvSpPr>
        <p:spPr>
          <a:xfrm>
            <a:off x="1371600" y="2286000"/>
            <a:ext cx="4447787" cy="358140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04D2E3-8D5B-4091-AFB0-0D65EAB62C9A}"/>
              </a:ext>
            </a:extLst>
          </p:cNvPr>
          <p:cNvSpPr txBox="1">
            <a:spLocks noGrp="1"/>
          </p:cNvSpPr>
          <p:nvPr>
            <p:ph idx="2"/>
          </p:nvPr>
        </p:nvSpPr>
        <p:spPr>
          <a:xfrm>
            <a:off x="6525405" y="2286000"/>
            <a:ext cx="4447787" cy="358140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07AD03-D0D7-4D02-B4AA-382332D7B797}"/>
              </a:ext>
            </a:extLst>
          </p:cNvPr>
          <p:cNvSpPr txBox="1">
            <a:spLocks noGrp="1"/>
          </p:cNvSpPr>
          <p:nvPr>
            <p:ph type="dt" sz="half" idx="7"/>
          </p:nvPr>
        </p:nvSpPr>
        <p:spPr/>
        <p:txBody>
          <a:bodyPr/>
          <a:lstStyle>
            <a:lvl1pPr>
              <a:defRPr/>
            </a:lvl1pPr>
          </a:lstStyle>
          <a:p>
            <a:pPr lvl="0"/>
            <a:fld id="{AB75751A-797E-41E6-BACA-CF308E791A6E}" type="datetime1">
              <a:rPr lang="en-GB"/>
              <a:pPr lvl="0"/>
              <a:t>16/05/2019</a:t>
            </a:fld>
            <a:endParaRPr lang="en-GB"/>
          </a:p>
        </p:txBody>
      </p:sp>
      <p:sp>
        <p:nvSpPr>
          <p:cNvPr id="6" name="Footer Placeholder 5">
            <a:extLst>
              <a:ext uri="{FF2B5EF4-FFF2-40B4-BE49-F238E27FC236}">
                <a16:creationId xmlns:a16="http://schemas.microsoft.com/office/drawing/2014/main" id="{C34E1FC8-2F9C-4C23-B786-85DA46FA80FB}"/>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D462A3EC-3335-44EA-AE70-D6F0832410B7}"/>
              </a:ext>
            </a:extLst>
          </p:cNvPr>
          <p:cNvSpPr txBox="1">
            <a:spLocks noGrp="1"/>
          </p:cNvSpPr>
          <p:nvPr>
            <p:ph type="sldNum" sz="quarter" idx="8"/>
          </p:nvPr>
        </p:nvSpPr>
        <p:spPr/>
        <p:txBody>
          <a:bodyPr/>
          <a:lstStyle>
            <a:lvl1pPr>
              <a:defRPr/>
            </a:lvl1pPr>
          </a:lstStyle>
          <a:p>
            <a:pPr lvl="0"/>
            <a:fld id="{9F0C9202-EB9A-465A-8039-4B733850EE20}" type="slidenum">
              <a:t>‹#›</a:t>
            </a:fld>
            <a:endParaRPr lang="en-GB"/>
          </a:p>
        </p:txBody>
      </p:sp>
      <p:sp>
        <p:nvSpPr>
          <p:cNvPr id="8" name="Title 1">
            <a:extLst>
              <a:ext uri="{FF2B5EF4-FFF2-40B4-BE49-F238E27FC236}">
                <a16:creationId xmlns:a16="http://schemas.microsoft.com/office/drawing/2014/main" id="{2423A675-917A-448F-B08D-9D853BBF324A}"/>
              </a:ext>
            </a:extLst>
          </p:cNvPr>
          <p:cNvSpPr txBox="1"/>
          <p:nvPr/>
        </p:nvSpPr>
        <p:spPr>
          <a:xfrm>
            <a:off x="1274883" y="0"/>
            <a:ext cx="10348548" cy="659419"/>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89000"/>
              </a:lnSpc>
              <a:spcBef>
                <a:spcPts val="0"/>
              </a:spcBef>
              <a:spcAft>
                <a:spcPts val="0"/>
              </a:spcAft>
              <a:buNone/>
              <a:tabLst/>
              <a:defRPr sz="1800" b="0" i="0" u="none" strike="noStrike" kern="0" cap="none" spc="0" baseline="0">
                <a:solidFill>
                  <a:srgbClr val="000000"/>
                </a:solidFill>
                <a:uFillTx/>
              </a:defRPr>
            </a:pPr>
            <a:r>
              <a:rPr lang="en-GB" sz="3600" b="0" i="0" u="none" strike="noStrike" kern="1200" cap="none" spc="0" baseline="0">
                <a:solidFill>
                  <a:srgbClr val="1A2E40"/>
                </a:solidFill>
                <a:uFillTx/>
                <a:latin typeface="Franklin Gothic Book"/>
              </a:rPr>
              <a:t>Task 1: The features and uses of computer networks</a:t>
            </a:r>
          </a:p>
        </p:txBody>
      </p:sp>
    </p:spTree>
    <p:extLst>
      <p:ext uri="{BB962C8B-B14F-4D97-AF65-F5344CB8AC3E}">
        <p14:creationId xmlns:p14="http://schemas.microsoft.com/office/powerpoint/2010/main" val="4075881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386E4-B264-4E93-B61E-BF16FC337387}"/>
              </a:ext>
            </a:extLst>
          </p:cNvPr>
          <p:cNvSpPr txBox="1">
            <a:spLocks noGrp="1"/>
          </p:cNvSpPr>
          <p:nvPr>
            <p:ph type="title"/>
          </p:nvPr>
        </p:nvSpPr>
        <p:spPr>
          <a:xfrm>
            <a:off x="1371600" y="685800"/>
            <a:ext cx="9601200" cy="1485900"/>
          </a:xfrm>
          <a:prstGeom prst="rect">
            <a:avLst/>
          </a:prstGeom>
          <a:noFill/>
          <a:ln>
            <a:noFill/>
          </a:ln>
        </p:spPr>
        <p:txBody>
          <a:bodyPr vert="horz" wrap="square" lIns="91440" tIns="45720" rIns="91440" bIns="45720" anchor="t" anchorCtr="0" compatLnSpc="1">
            <a:noAutofit/>
          </a:bodyPr>
          <a:lstStyle>
            <a:lvl1pPr marL="0" marR="0" lvl="0" indent="0" fontAlgn="auto">
              <a:lnSpc>
                <a:spcPct val="89000"/>
              </a:lnSpc>
              <a:spcBef>
                <a:spcPts val="0"/>
              </a:spcBef>
              <a:spcAft>
                <a:spcPts val="0"/>
              </a:spcAft>
              <a:tabLst/>
              <a:defRPr lang="en-US" b="0" i="0" u="none" strike="noStrike" cap="none" spc="0" baseline="0">
                <a:solidFill>
                  <a:srgbClr val="1A2E40"/>
                </a:solidFill>
                <a:uFillTx/>
                <a:latin typeface="Franklin Gothic Book"/>
              </a:defRPr>
            </a:lvl1pPr>
          </a:lstStyle>
          <a:p>
            <a:pPr lvl="0"/>
            <a:r>
              <a:rPr lang="en-US"/>
              <a:t>Click to edit Master title style</a:t>
            </a:r>
          </a:p>
        </p:txBody>
      </p:sp>
      <p:sp>
        <p:nvSpPr>
          <p:cNvPr id="3" name="Text Placeholder 2">
            <a:extLst>
              <a:ext uri="{FF2B5EF4-FFF2-40B4-BE49-F238E27FC236}">
                <a16:creationId xmlns:a16="http://schemas.microsoft.com/office/drawing/2014/main" id="{9112F00A-F505-4ECA-92C6-B5B34FD51F9B}"/>
              </a:ext>
            </a:extLst>
          </p:cNvPr>
          <p:cNvSpPr txBox="1">
            <a:spLocks noGrp="1"/>
          </p:cNvSpPr>
          <p:nvPr>
            <p:ph type="body" idx="1"/>
          </p:nvPr>
        </p:nvSpPr>
        <p:spPr>
          <a:xfrm>
            <a:off x="1371600" y="2340864"/>
            <a:ext cx="4443983" cy="823910"/>
          </a:xfrm>
        </p:spPr>
        <p:txBody>
          <a:bodyPr anchor="b">
            <a:noAutofit/>
          </a:bodyPr>
          <a:lstStyle>
            <a:lvl1pPr marL="0" indent="0">
              <a:lnSpc>
                <a:spcPct val="84000"/>
              </a:lnSpc>
              <a:spcBef>
                <a:spcPts val="0"/>
              </a:spcBef>
              <a:spcAft>
                <a:spcPts val="0"/>
              </a:spcAft>
              <a:buNone/>
              <a:defRPr sz="3000"/>
            </a:lvl1pPr>
          </a:lstStyle>
          <a:p>
            <a:pPr lvl="0"/>
            <a:r>
              <a:rPr lang="en-US"/>
              <a:t>Edit Master text styles</a:t>
            </a:r>
          </a:p>
        </p:txBody>
      </p:sp>
      <p:sp>
        <p:nvSpPr>
          <p:cNvPr id="4" name="Content Placeholder 3">
            <a:extLst>
              <a:ext uri="{FF2B5EF4-FFF2-40B4-BE49-F238E27FC236}">
                <a16:creationId xmlns:a16="http://schemas.microsoft.com/office/drawing/2014/main" id="{95C6BEE8-9CA2-46A0-8CAA-45855AAEA53C}"/>
              </a:ext>
            </a:extLst>
          </p:cNvPr>
          <p:cNvSpPr txBox="1">
            <a:spLocks noGrp="1"/>
          </p:cNvSpPr>
          <p:nvPr>
            <p:ph idx="2"/>
          </p:nvPr>
        </p:nvSpPr>
        <p:spPr>
          <a:xfrm>
            <a:off x="1371600" y="3305208"/>
            <a:ext cx="4443983" cy="2562194"/>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84D013-BD28-4B34-A455-CEBDAE8DF16D}"/>
              </a:ext>
            </a:extLst>
          </p:cNvPr>
          <p:cNvSpPr txBox="1">
            <a:spLocks noGrp="1"/>
          </p:cNvSpPr>
          <p:nvPr>
            <p:ph type="body" idx="3"/>
          </p:nvPr>
        </p:nvSpPr>
        <p:spPr>
          <a:xfrm>
            <a:off x="6525012" y="2340864"/>
            <a:ext cx="4443983" cy="823910"/>
          </a:xfrm>
        </p:spPr>
        <p:txBody>
          <a:bodyPr anchor="b">
            <a:noAutofit/>
          </a:bodyPr>
          <a:lstStyle>
            <a:lvl1pPr marL="0" indent="0">
              <a:lnSpc>
                <a:spcPct val="84000"/>
              </a:lnSpc>
              <a:spcBef>
                <a:spcPts val="0"/>
              </a:spcBef>
              <a:spcAft>
                <a:spcPts val="0"/>
              </a:spcAft>
              <a:buNone/>
              <a:defRPr sz="3000"/>
            </a:lvl1pPr>
          </a:lstStyle>
          <a:p>
            <a:pPr lvl="0"/>
            <a:r>
              <a:rPr lang="en-US"/>
              <a:t>Edit Master text styles</a:t>
            </a:r>
          </a:p>
        </p:txBody>
      </p:sp>
      <p:sp>
        <p:nvSpPr>
          <p:cNvPr id="6" name="Content Placeholder 5">
            <a:extLst>
              <a:ext uri="{FF2B5EF4-FFF2-40B4-BE49-F238E27FC236}">
                <a16:creationId xmlns:a16="http://schemas.microsoft.com/office/drawing/2014/main" id="{B87E6C47-A528-49E8-9D59-AC2C4684F8B7}"/>
              </a:ext>
            </a:extLst>
          </p:cNvPr>
          <p:cNvSpPr txBox="1">
            <a:spLocks noGrp="1"/>
          </p:cNvSpPr>
          <p:nvPr>
            <p:ph idx="4"/>
          </p:nvPr>
        </p:nvSpPr>
        <p:spPr>
          <a:xfrm>
            <a:off x="6525012" y="3305208"/>
            <a:ext cx="4443983" cy="2562194"/>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153405-B9FF-4707-9FC4-4D719E8541E6}"/>
              </a:ext>
            </a:extLst>
          </p:cNvPr>
          <p:cNvSpPr txBox="1">
            <a:spLocks noGrp="1"/>
          </p:cNvSpPr>
          <p:nvPr>
            <p:ph type="dt" sz="half" idx="7"/>
          </p:nvPr>
        </p:nvSpPr>
        <p:spPr/>
        <p:txBody>
          <a:bodyPr/>
          <a:lstStyle>
            <a:lvl1pPr>
              <a:defRPr/>
            </a:lvl1pPr>
          </a:lstStyle>
          <a:p>
            <a:pPr lvl="0"/>
            <a:fld id="{D4A7118E-A365-4BD5-A8D4-37757D9FEC8D}" type="datetime1">
              <a:rPr lang="en-GB"/>
              <a:pPr lvl="0"/>
              <a:t>16/05/2019</a:t>
            </a:fld>
            <a:endParaRPr lang="en-GB"/>
          </a:p>
        </p:txBody>
      </p:sp>
      <p:sp>
        <p:nvSpPr>
          <p:cNvPr id="8" name="Footer Placeholder 7">
            <a:extLst>
              <a:ext uri="{FF2B5EF4-FFF2-40B4-BE49-F238E27FC236}">
                <a16:creationId xmlns:a16="http://schemas.microsoft.com/office/drawing/2014/main" id="{3FDDAB67-6FB4-481A-B944-580959201F14}"/>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683BF6F5-FED2-44FD-8DA9-F1F99D024948}"/>
              </a:ext>
            </a:extLst>
          </p:cNvPr>
          <p:cNvSpPr txBox="1">
            <a:spLocks noGrp="1"/>
          </p:cNvSpPr>
          <p:nvPr>
            <p:ph type="sldNum" sz="quarter" idx="8"/>
          </p:nvPr>
        </p:nvSpPr>
        <p:spPr/>
        <p:txBody>
          <a:bodyPr/>
          <a:lstStyle>
            <a:lvl1pPr>
              <a:defRPr/>
            </a:lvl1pPr>
          </a:lstStyle>
          <a:p>
            <a:pPr lvl="0"/>
            <a:fld id="{E4BBD79A-E04D-4A61-AD40-6BE64923C0C2}" type="slidenum">
              <a:t>‹#›</a:t>
            </a:fld>
            <a:endParaRPr lang="en-GB"/>
          </a:p>
        </p:txBody>
      </p:sp>
    </p:spTree>
    <p:extLst>
      <p:ext uri="{BB962C8B-B14F-4D97-AF65-F5344CB8AC3E}">
        <p14:creationId xmlns:p14="http://schemas.microsoft.com/office/powerpoint/2010/main" val="3591639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55D4C-2A64-4594-9FF5-2C3B319E2673}"/>
              </a:ext>
            </a:extLst>
          </p:cNvPr>
          <p:cNvSpPr txBox="1">
            <a:spLocks noGrp="1"/>
          </p:cNvSpPr>
          <p:nvPr>
            <p:ph type="title"/>
          </p:nvPr>
        </p:nvSpPr>
        <p:spPr>
          <a:xfrm>
            <a:off x="1371600" y="685800"/>
            <a:ext cx="9601200" cy="1485900"/>
          </a:xfrm>
          <a:prstGeom prst="rect">
            <a:avLst/>
          </a:prstGeom>
          <a:noFill/>
          <a:ln>
            <a:noFill/>
          </a:ln>
        </p:spPr>
        <p:txBody>
          <a:bodyPr vert="horz" wrap="square" lIns="91440" tIns="45720" rIns="91440" bIns="45720" anchor="t" anchorCtr="0" compatLnSpc="1">
            <a:noAutofit/>
          </a:bodyPr>
          <a:lstStyle>
            <a:lvl1pPr marL="0" marR="0" lvl="0" indent="0" fontAlgn="auto">
              <a:lnSpc>
                <a:spcPct val="89000"/>
              </a:lnSpc>
              <a:spcBef>
                <a:spcPts val="0"/>
              </a:spcBef>
              <a:spcAft>
                <a:spcPts val="0"/>
              </a:spcAft>
              <a:tabLst/>
              <a:defRPr lang="en-US" b="0" i="0" u="none" strike="noStrike" cap="none" spc="0" baseline="0">
                <a:solidFill>
                  <a:srgbClr val="1A2E40"/>
                </a:solidFill>
                <a:uFillTx/>
                <a:latin typeface="Franklin Gothic Book"/>
              </a:defRPr>
            </a:lvl1pPr>
          </a:lstStyle>
          <a:p>
            <a:pPr lvl="0"/>
            <a:r>
              <a:rPr lang="en-US"/>
              <a:t>Click to edit Master title style</a:t>
            </a:r>
          </a:p>
        </p:txBody>
      </p:sp>
      <p:sp>
        <p:nvSpPr>
          <p:cNvPr id="3" name="Date Placeholder 2">
            <a:extLst>
              <a:ext uri="{FF2B5EF4-FFF2-40B4-BE49-F238E27FC236}">
                <a16:creationId xmlns:a16="http://schemas.microsoft.com/office/drawing/2014/main" id="{3E79EE93-403D-4D51-BAED-9A3F7AEEDE58}"/>
              </a:ext>
            </a:extLst>
          </p:cNvPr>
          <p:cNvSpPr txBox="1">
            <a:spLocks noGrp="1"/>
          </p:cNvSpPr>
          <p:nvPr>
            <p:ph type="dt" sz="half" idx="7"/>
          </p:nvPr>
        </p:nvSpPr>
        <p:spPr/>
        <p:txBody>
          <a:bodyPr/>
          <a:lstStyle>
            <a:lvl1pPr>
              <a:defRPr/>
            </a:lvl1pPr>
          </a:lstStyle>
          <a:p>
            <a:pPr lvl="0"/>
            <a:fld id="{14BE98C4-6FBA-4AE8-B4D3-6F0A990A9524}" type="datetime1">
              <a:rPr lang="en-GB"/>
              <a:pPr lvl="0"/>
              <a:t>16/05/2019</a:t>
            </a:fld>
            <a:endParaRPr lang="en-GB"/>
          </a:p>
        </p:txBody>
      </p:sp>
      <p:sp>
        <p:nvSpPr>
          <p:cNvPr id="4" name="Footer Placeholder 3">
            <a:extLst>
              <a:ext uri="{FF2B5EF4-FFF2-40B4-BE49-F238E27FC236}">
                <a16:creationId xmlns:a16="http://schemas.microsoft.com/office/drawing/2014/main" id="{32E35C58-D985-47E5-BD80-7DF8FA41888F}"/>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B33BCD8F-7B39-407A-83F5-EF950846D3D3}"/>
              </a:ext>
            </a:extLst>
          </p:cNvPr>
          <p:cNvSpPr txBox="1">
            <a:spLocks noGrp="1"/>
          </p:cNvSpPr>
          <p:nvPr>
            <p:ph type="sldNum" sz="quarter" idx="8"/>
          </p:nvPr>
        </p:nvSpPr>
        <p:spPr/>
        <p:txBody>
          <a:bodyPr/>
          <a:lstStyle>
            <a:lvl1pPr>
              <a:defRPr/>
            </a:lvl1pPr>
          </a:lstStyle>
          <a:p>
            <a:pPr lvl="0"/>
            <a:fld id="{645126E4-4880-447C-92CC-BAE3571B8CFE}" type="slidenum">
              <a:t>‹#›</a:t>
            </a:fld>
            <a:endParaRPr lang="en-GB"/>
          </a:p>
        </p:txBody>
      </p:sp>
    </p:spTree>
    <p:extLst>
      <p:ext uri="{BB962C8B-B14F-4D97-AF65-F5344CB8AC3E}">
        <p14:creationId xmlns:p14="http://schemas.microsoft.com/office/powerpoint/2010/main" val="4068760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A9179D-879F-4B91-BFDC-40D134515507}"/>
              </a:ext>
            </a:extLst>
          </p:cNvPr>
          <p:cNvSpPr txBox="1">
            <a:spLocks noGrp="1"/>
          </p:cNvSpPr>
          <p:nvPr>
            <p:ph type="dt" sz="half" idx="7"/>
          </p:nvPr>
        </p:nvSpPr>
        <p:spPr/>
        <p:txBody>
          <a:bodyPr/>
          <a:lstStyle>
            <a:lvl1pPr>
              <a:defRPr/>
            </a:lvl1pPr>
          </a:lstStyle>
          <a:p>
            <a:pPr lvl="0"/>
            <a:fld id="{E16CF142-FF22-48BE-A884-853521B48794}" type="datetime1">
              <a:rPr lang="en-GB"/>
              <a:pPr lvl="0"/>
              <a:t>16/05/2019</a:t>
            </a:fld>
            <a:endParaRPr lang="en-GB"/>
          </a:p>
        </p:txBody>
      </p:sp>
      <p:sp>
        <p:nvSpPr>
          <p:cNvPr id="3" name="Footer Placeholder 2">
            <a:extLst>
              <a:ext uri="{FF2B5EF4-FFF2-40B4-BE49-F238E27FC236}">
                <a16:creationId xmlns:a16="http://schemas.microsoft.com/office/drawing/2014/main" id="{74F80E22-61C3-402A-A72F-0013229F8A93}"/>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883E0D73-4628-472F-8258-926D032B0A81}"/>
              </a:ext>
            </a:extLst>
          </p:cNvPr>
          <p:cNvSpPr txBox="1">
            <a:spLocks noGrp="1"/>
          </p:cNvSpPr>
          <p:nvPr>
            <p:ph type="sldNum" sz="quarter" idx="8"/>
          </p:nvPr>
        </p:nvSpPr>
        <p:spPr/>
        <p:txBody>
          <a:bodyPr/>
          <a:lstStyle>
            <a:lvl1pPr>
              <a:defRPr/>
            </a:lvl1pPr>
          </a:lstStyle>
          <a:p>
            <a:pPr lvl="0"/>
            <a:fld id="{34E4A2FA-3B68-40B7-B1D1-1FDB36E00DCD}" type="slidenum">
              <a:t>‹#›</a:t>
            </a:fld>
            <a:endParaRPr lang="en-GB"/>
          </a:p>
        </p:txBody>
      </p:sp>
    </p:spTree>
    <p:extLst>
      <p:ext uri="{BB962C8B-B14F-4D97-AF65-F5344CB8AC3E}">
        <p14:creationId xmlns:p14="http://schemas.microsoft.com/office/powerpoint/2010/main" val="150726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Rectangle 7" title="Background Shape">
            <a:extLst>
              <a:ext uri="{FF2B5EF4-FFF2-40B4-BE49-F238E27FC236}">
                <a16:creationId xmlns:a16="http://schemas.microsoft.com/office/drawing/2014/main" id="{9B2C3C41-6C90-4FEF-902B-2E6C345E8D62}"/>
              </a:ext>
            </a:extLst>
          </p:cNvPr>
          <p:cNvSpPr/>
          <p:nvPr/>
        </p:nvSpPr>
        <p:spPr>
          <a:xfrm>
            <a:off x="0" y="374"/>
            <a:ext cx="5303520" cy="6857625"/>
          </a:xfrm>
          <a:prstGeom prst="rect">
            <a:avLst/>
          </a:prstGeom>
          <a:solidFill>
            <a:srgbClr val="69A1AB"/>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3" name="Title 1">
            <a:extLst>
              <a:ext uri="{FF2B5EF4-FFF2-40B4-BE49-F238E27FC236}">
                <a16:creationId xmlns:a16="http://schemas.microsoft.com/office/drawing/2014/main" id="{9BB9CE58-C8BA-474C-B026-0C576A0DD3F6}"/>
              </a:ext>
            </a:extLst>
          </p:cNvPr>
          <p:cNvSpPr txBox="1">
            <a:spLocks noGrp="1"/>
          </p:cNvSpPr>
          <p:nvPr>
            <p:ph type="title"/>
          </p:nvPr>
        </p:nvSpPr>
        <p:spPr>
          <a:xfrm>
            <a:off x="723903" y="685800"/>
            <a:ext cx="3855723" cy="2157883"/>
          </a:xfrm>
          <a:prstGeom prst="rect">
            <a:avLst/>
          </a:prstGeom>
          <a:noFill/>
          <a:ln>
            <a:noFill/>
          </a:ln>
        </p:spPr>
        <p:txBody>
          <a:bodyPr vert="horz" wrap="square" lIns="91440" tIns="45720" rIns="91440" bIns="45720" anchor="t" anchorCtr="0" compatLnSpc="1">
            <a:noAutofit/>
          </a:bodyPr>
          <a:lstStyle>
            <a:lvl1pPr marL="0" marR="0" lvl="0" indent="0" fontAlgn="auto">
              <a:lnSpc>
                <a:spcPct val="84000"/>
              </a:lnSpc>
              <a:spcBef>
                <a:spcPts val="0"/>
              </a:spcBef>
              <a:spcAft>
                <a:spcPts val="0"/>
              </a:spcAft>
              <a:tabLst/>
              <a:defRPr lang="en-US" sz="4800" b="0" i="0" u="none" strike="noStrike" cap="none" spc="0" baseline="0">
                <a:solidFill>
                  <a:srgbClr val="1A2E40"/>
                </a:solidFill>
                <a:uFillTx/>
                <a:latin typeface="Franklin Gothic Book"/>
              </a:defRPr>
            </a:lvl1pPr>
          </a:lstStyle>
          <a:p>
            <a:pPr lvl="0"/>
            <a:r>
              <a:rPr lang="en-US"/>
              <a:t>Click to edit Master title style</a:t>
            </a:r>
          </a:p>
        </p:txBody>
      </p:sp>
      <p:sp>
        <p:nvSpPr>
          <p:cNvPr id="4" name="Content Placeholder 2">
            <a:extLst>
              <a:ext uri="{FF2B5EF4-FFF2-40B4-BE49-F238E27FC236}">
                <a16:creationId xmlns:a16="http://schemas.microsoft.com/office/drawing/2014/main" id="{DD298BC5-B8C3-4DE0-B035-8587D79A8BCC}"/>
              </a:ext>
            </a:extLst>
          </p:cNvPr>
          <p:cNvSpPr txBox="1">
            <a:spLocks noGrp="1"/>
          </p:cNvSpPr>
          <p:nvPr>
            <p:ph idx="1"/>
          </p:nvPr>
        </p:nvSpPr>
        <p:spPr>
          <a:xfrm>
            <a:off x="6256023" y="685800"/>
            <a:ext cx="5212080" cy="5175247"/>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1A1028D2-2FA9-4869-B1A6-021012BCBD79}"/>
              </a:ext>
            </a:extLst>
          </p:cNvPr>
          <p:cNvSpPr txBox="1">
            <a:spLocks noGrp="1"/>
          </p:cNvSpPr>
          <p:nvPr>
            <p:ph type="body" idx="2"/>
          </p:nvPr>
        </p:nvSpPr>
        <p:spPr>
          <a:xfrm>
            <a:off x="723903" y="2856347"/>
            <a:ext cx="3855723" cy="3011055"/>
          </a:xfrm>
        </p:spPr>
        <p:txBody>
          <a:bodyPr/>
          <a:lstStyle>
            <a:lvl1pPr marL="0" indent="0">
              <a:lnSpc>
                <a:spcPct val="113000"/>
              </a:lnSpc>
              <a:spcBef>
                <a:spcPts val="0"/>
              </a:spcBef>
              <a:spcAft>
                <a:spcPts val="1500"/>
              </a:spcAft>
              <a:buNone/>
              <a:defRPr sz="1600"/>
            </a:lvl1pPr>
          </a:lstStyle>
          <a:p>
            <a:pPr lvl="0"/>
            <a:r>
              <a:rPr lang="en-US"/>
              <a:t>Edit Master text styles</a:t>
            </a:r>
          </a:p>
        </p:txBody>
      </p:sp>
      <p:sp>
        <p:nvSpPr>
          <p:cNvPr id="6" name="Date Placeholder 4">
            <a:extLst>
              <a:ext uri="{FF2B5EF4-FFF2-40B4-BE49-F238E27FC236}">
                <a16:creationId xmlns:a16="http://schemas.microsoft.com/office/drawing/2014/main" id="{1F82F920-BCD6-4168-B0D9-147D4537AABC}"/>
              </a:ext>
            </a:extLst>
          </p:cNvPr>
          <p:cNvSpPr txBox="1">
            <a:spLocks noGrp="1"/>
          </p:cNvSpPr>
          <p:nvPr>
            <p:ph type="dt" sz="half" idx="7"/>
          </p:nvPr>
        </p:nvSpPr>
        <p:spPr>
          <a:xfrm>
            <a:off x="723903" y="6453387"/>
            <a:ext cx="1204575" cy="404612"/>
          </a:xfrm>
        </p:spPr>
        <p:txBody>
          <a:bodyPr/>
          <a:lstStyle>
            <a:lvl1pPr>
              <a:defRPr/>
            </a:lvl1pPr>
          </a:lstStyle>
          <a:p>
            <a:pPr lvl="0"/>
            <a:fld id="{550B3AD6-E268-4439-B721-E9FFDE4965F3}" type="datetime1">
              <a:rPr lang="en-GB"/>
              <a:pPr lvl="0"/>
              <a:t>16/05/2019</a:t>
            </a:fld>
            <a:endParaRPr lang="en-GB"/>
          </a:p>
        </p:txBody>
      </p:sp>
      <p:sp>
        <p:nvSpPr>
          <p:cNvPr id="7" name="Footer Placeholder 5">
            <a:extLst>
              <a:ext uri="{FF2B5EF4-FFF2-40B4-BE49-F238E27FC236}">
                <a16:creationId xmlns:a16="http://schemas.microsoft.com/office/drawing/2014/main" id="{E975B533-3AC3-4B69-A1C4-9A3A9EBAA142}"/>
              </a:ext>
            </a:extLst>
          </p:cNvPr>
          <p:cNvSpPr txBox="1">
            <a:spLocks noGrp="1"/>
          </p:cNvSpPr>
          <p:nvPr>
            <p:ph type="ftr" sz="quarter" idx="9"/>
          </p:nvPr>
        </p:nvSpPr>
        <p:spPr>
          <a:xfrm>
            <a:off x="2205944" y="6453387"/>
            <a:ext cx="2373672" cy="404612"/>
          </a:xfrm>
        </p:spPr>
        <p:txBody>
          <a:bodyPr/>
          <a:lstStyle>
            <a:lvl1pPr>
              <a:defRPr/>
            </a:lvl1pPr>
          </a:lstStyle>
          <a:p>
            <a:pPr lvl="0"/>
            <a:endParaRPr lang="en-GB"/>
          </a:p>
        </p:txBody>
      </p:sp>
      <p:sp>
        <p:nvSpPr>
          <p:cNvPr id="8" name="Slide Number Placeholder 6">
            <a:extLst>
              <a:ext uri="{FF2B5EF4-FFF2-40B4-BE49-F238E27FC236}">
                <a16:creationId xmlns:a16="http://schemas.microsoft.com/office/drawing/2014/main" id="{D4171056-CEF4-47C6-801F-A270383F7DF8}"/>
              </a:ext>
            </a:extLst>
          </p:cNvPr>
          <p:cNvSpPr txBox="1">
            <a:spLocks noGrp="1"/>
          </p:cNvSpPr>
          <p:nvPr>
            <p:ph type="sldNum" sz="quarter" idx="8"/>
          </p:nvPr>
        </p:nvSpPr>
        <p:spPr>
          <a:xfrm>
            <a:off x="9883136" y="6453387"/>
            <a:ext cx="1596295" cy="404612"/>
          </a:xfrm>
        </p:spPr>
        <p:txBody>
          <a:bodyPr/>
          <a:lstStyle>
            <a:lvl1pPr>
              <a:defRPr/>
            </a:lvl1pPr>
          </a:lstStyle>
          <a:p>
            <a:pPr lvl="0"/>
            <a:fld id="{ED18624B-2F21-4181-AD06-0220DCD63871}" type="slidenum">
              <a:t>‹#›</a:t>
            </a:fld>
            <a:endParaRPr lang="en-GB"/>
          </a:p>
        </p:txBody>
      </p:sp>
      <p:sp>
        <p:nvSpPr>
          <p:cNvPr id="9" name="Rectangle 8" title="Divider Bar">
            <a:extLst>
              <a:ext uri="{FF2B5EF4-FFF2-40B4-BE49-F238E27FC236}">
                <a16:creationId xmlns:a16="http://schemas.microsoft.com/office/drawing/2014/main" id="{9F1FB7DE-D0DC-4786-A0C4-E461C341989C}"/>
              </a:ext>
            </a:extLst>
          </p:cNvPr>
          <p:cNvSpPr/>
          <p:nvPr/>
        </p:nvSpPr>
        <p:spPr>
          <a:xfrm>
            <a:off x="5303520" y="374"/>
            <a:ext cx="228600" cy="6858000"/>
          </a:xfrm>
          <a:prstGeom prst="rect">
            <a:avLst/>
          </a:prstGeom>
          <a:solidFill>
            <a:srgbClr val="1A2E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6704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Rectangle 7" title="Background Shape">
            <a:extLst>
              <a:ext uri="{FF2B5EF4-FFF2-40B4-BE49-F238E27FC236}">
                <a16:creationId xmlns:a16="http://schemas.microsoft.com/office/drawing/2014/main" id="{DB121755-EE95-4FA1-B2D0-8E3ABA64158F}"/>
              </a:ext>
            </a:extLst>
          </p:cNvPr>
          <p:cNvSpPr/>
          <p:nvPr/>
        </p:nvSpPr>
        <p:spPr>
          <a:xfrm>
            <a:off x="0" y="374"/>
            <a:ext cx="5303520" cy="6857625"/>
          </a:xfrm>
          <a:prstGeom prst="rect">
            <a:avLst/>
          </a:prstGeom>
          <a:solidFill>
            <a:srgbClr val="69A1AB"/>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3" name="Title 1">
            <a:extLst>
              <a:ext uri="{FF2B5EF4-FFF2-40B4-BE49-F238E27FC236}">
                <a16:creationId xmlns:a16="http://schemas.microsoft.com/office/drawing/2014/main" id="{4200EC61-9F3E-4E65-99D9-685A3B967CB2}"/>
              </a:ext>
            </a:extLst>
          </p:cNvPr>
          <p:cNvSpPr txBox="1">
            <a:spLocks noGrp="1"/>
          </p:cNvSpPr>
          <p:nvPr>
            <p:ph type="title"/>
          </p:nvPr>
        </p:nvSpPr>
        <p:spPr>
          <a:xfrm>
            <a:off x="723903" y="685800"/>
            <a:ext cx="3855723" cy="2157883"/>
          </a:xfrm>
          <a:prstGeom prst="rect">
            <a:avLst/>
          </a:prstGeom>
          <a:noFill/>
          <a:ln>
            <a:noFill/>
          </a:ln>
        </p:spPr>
        <p:txBody>
          <a:bodyPr vert="horz" wrap="square" lIns="91440" tIns="45720" rIns="91440" bIns="45720" anchor="t" anchorCtr="0" compatLnSpc="1">
            <a:noAutofit/>
          </a:bodyPr>
          <a:lstStyle>
            <a:lvl1pPr marL="0" marR="0" lvl="0" indent="0" fontAlgn="auto">
              <a:lnSpc>
                <a:spcPct val="84000"/>
              </a:lnSpc>
              <a:spcBef>
                <a:spcPts val="0"/>
              </a:spcBef>
              <a:spcAft>
                <a:spcPts val="0"/>
              </a:spcAft>
              <a:tabLst/>
              <a:defRPr lang="en-US" sz="4800" b="0" i="0" u="none" strike="noStrike" cap="none" spc="0" baseline="0">
                <a:solidFill>
                  <a:srgbClr val="1A2E40"/>
                </a:solidFill>
                <a:uFillTx/>
                <a:latin typeface="Franklin Gothic Book"/>
              </a:defRPr>
            </a:lvl1pPr>
          </a:lstStyle>
          <a:p>
            <a:pPr lvl="0"/>
            <a:r>
              <a:rPr lang="en-US"/>
              <a:t>Click to edit Master title style</a:t>
            </a:r>
          </a:p>
        </p:txBody>
      </p:sp>
      <p:sp>
        <p:nvSpPr>
          <p:cNvPr id="4" name="Picture Placeholder 2">
            <a:extLst>
              <a:ext uri="{FF2B5EF4-FFF2-40B4-BE49-F238E27FC236}">
                <a16:creationId xmlns:a16="http://schemas.microsoft.com/office/drawing/2014/main" id="{6E6F5BBA-7E2F-474B-8A24-81F3EAA38A43}"/>
              </a:ext>
            </a:extLst>
          </p:cNvPr>
          <p:cNvSpPr txBox="1">
            <a:spLocks noGrp="1"/>
          </p:cNvSpPr>
          <p:nvPr>
            <p:ph type="pic" idx="1"/>
          </p:nvPr>
        </p:nvSpPr>
        <p:spPr>
          <a:xfrm>
            <a:off x="5532120" y="0"/>
            <a:ext cx="6659876" cy="6858000"/>
          </a:xfrm>
        </p:spPr>
        <p:txBody>
          <a:bodyPr/>
          <a:lstStyle>
            <a:lvl1pPr marL="0" indent="0">
              <a:buNone/>
              <a:defRPr/>
            </a:lvl1pPr>
          </a:lstStyle>
          <a:p>
            <a:pPr lvl="0"/>
            <a:r>
              <a:rPr lang="en-US"/>
              <a:t>Click icon to add picture</a:t>
            </a:r>
          </a:p>
        </p:txBody>
      </p:sp>
      <p:sp>
        <p:nvSpPr>
          <p:cNvPr id="5" name="Text Placeholder 3">
            <a:extLst>
              <a:ext uri="{FF2B5EF4-FFF2-40B4-BE49-F238E27FC236}">
                <a16:creationId xmlns:a16="http://schemas.microsoft.com/office/drawing/2014/main" id="{97E3E4F1-1EC4-48BC-8481-0C672E39240A}"/>
              </a:ext>
            </a:extLst>
          </p:cNvPr>
          <p:cNvSpPr txBox="1">
            <a:spLocks noGrp="1"/>
          </p:cNvSpPr>
          <p:nvPr>
            <p:ph type="body" idx="2"/>
          </p:nvPr>
        </p:nvSpPr>
        <p:spPr>
          <a:xfrm>
            <a:off x="723903" y="2855963"/>
            <a:ext cx="3855723" cy="3011430"/>
          </a:xfrm>
        </p:spPr>
        <p:txBody>
          <a:bodyPr/>
          <a:lstStyle>
            <a:lvl1pPr marL="0" indent="0">
              <a:lnSpc>
                <a:spcPct val="113000"/>
              </a:lnSpc>
              <a:spcBef>
                <a:spcPts val="0"/>
              </a:spcBef>
              <a:spcAft>
                <a:spcPts val="1500"/>
              </a:spcAft>
              <a:buNone/>
              <a:defRPr sz="1600"/>
            </a:lvl1pPr>
          </a:lstStyle>
          <a:p>
            <a:pPr lvl="0"/>
            <a:r>
              <a:rPr lang="en-US"/>
              <a:t>Edit Master text styles</a:t>
            </a:r>
          </a:p>
        </p:txBody>
      </p:sp>
      <p:sp>
        <p:nvSpPr>
          <p:cNvPr id="6" name="Date Placeholder 4">
            <a:extLst>
              <a:ext uri="{FF2B5EF4-FFF2-40B4-BE49-F238E27FC236}">
                <a16:creationId xmlns:a16="http://schemas.microsoft.com/office/drawing/2014/main" id="{BF4174B7-FE21-4DBA-AE0A-1989D3BE32C6}"/>
              </a:ext>
            </a:extLst>
          </p:cNvPr>
          <p:cNvSpPr txBox="1">
            <a:spLocks noGrp="1"/>
          </p:cNvSpPr>
          <p:nvPr>
            <p:ph type="dt" sz="half" idx="7"/>
          </p:nvPr>
        </p:nvSpPr>
        <p:spPr>
          <a:xfrm>
            <a:off x="723903" y="6453387"/>
            <a:ext cx="1204575" cy="404612"/>
          </a:xfrm>
        </p:spPr>
        <p:txBody>
          <a:bodyPr/>
          <a:lstStyle>
            <a:lvl1pPr>
              <a:defRPr/>
            </a:lvl1pPr>
          </a:lstStyle>
          <a:p>
            <a:pPr lvl="0"/>
            <a:fld id="{B9B01585-95DC-41CA-9982-CA2D9EA04B00}" type="datetime1">
              <a:rPr lang="en-GB"/>
              <a:pPr lvl="0"/>
              <a:t>16/05/2019</a:t>
            </a:fld>
            <a:endParaRPr lang="en-GB"/>
          </a:p>
        </p:txBody>
      </p:sp>
      <p:sp>
        <p:nvSpPr>
          <p:cNvPr id="7" name="Footer Placeholder 5">
            <a:extLst>
              <a:ext uri="{FF2B5EF4-FFF2-40B4-BE49-F238E27FC236}">
                <a16:creationId xmlns:a16="http://schemas.microsoft.com/office/drawing/2014/main" id="{34A8EA1B-530D-429C-9DB7-5473F19B271B}"/>
              </a:ext>
            </a:extLst>
          </p:cNvPr>
          <p:cNvSpPr txBox="1">
            <a:spLocks noGrp="1"/>
          </p:cNvSpPr>
          <p:nvPr>
            <p:ph type="ftr" sz="quarter" idx="9"/>
          </p:nvPr>
        </p:nvSpPr>
        <p:spPr>
          <a:xfrm>
            <a:off x="2205944" y="6453387"/>
            <a:ext cx="2373672" cy="404612"/>
          </a:xfrm>
        </p:spPr>
        <p:txBody>
          <a:bodyPr/>
          <a:lstStyle>
            <a:lvl1pPr>
              <a:defRPr/>
            </a:lvl1pPr>
          </a:lstStyle>
          <a:p>
            <a:pPr lvl="0"/>
            <a:endParaRPr lang="en-GB"/>
          </a:p>
        </p:txBody>
      </p:sp>
      <p:sp>
        <p:nvSpPr>
          <p:cNvPr id="8" name="Slide Number Placeholder 6">
            <a:extLst>
              <a:ext uri="{FF2B5EF4-FFF2-40B4-BE49-F238E27FC236}">
                <a16:creationId xmlns:a16="http://schemas.microsoft.com/office/drawing/2014/main" id="{D497540A-8087-40F2-ADB5-EA6CBEDE7334}"/>
              </a:ext>
            </a:extLst>
          </p:cNvPr>
          <p:cNvSpPr txBox="1">
            <a:spLocks noGrp="1"/>
          </p:cNvSpPr>
          <p:nvPr>
            <p:ph type="sldNum" sz="quarter" idx="8"/>
          </p:nvPr>
        </p:nvSpPr>
        <p:spPr>
          <a:xfrm>
            <a:off x="9883136" y="6453387"/>
            <a:ext cx="1596295" cy="404612"/>
          </a:xfrm>
        </p:spPr>
        <p:txBody>
          <a:bodyPr/>
          <a:lstStyle>
            <a:lvl1pPr>
              <a:defRPr/>
            </a:lvl1pPr>
          </a:lstStyle>
          <a:p>
            <a:pPr lvl="0"/>
            <a:fld id="{3DB3CCCB-1192-41FD-B369-9A9A811D4329}" type="slidenum">
              <a:t>‹#›</a:t>
            </a:fld>
            <a:endParaRPr lang="en-GB"/>
          </a:p>
        </p:txBody>
      </p:sp>
      <p:sp>
        <p:nvSpPr>
          <p:cNvPr id="9" name="Rectangle 8" title="Divider Bar">
            <a:extLst>
              <a:ext uri="{FF2B5EF4-FFF2-40B4-BE49-F238E27FC236}">
                <a16:creationId xmlns:a16="http://schemas.microsoft.com/office/drawing/2014/main" id="{97014375-A3ED-4168-ABF5-C4F616F1965C}"/>
              </a:ext>
            </a:extLst>
          </p:cNvPr>
          <p:cNvSpPr/>
          <p:nvPr/>
        </p:nvSpPr>
        <p:spPr>
          <a:xfrm>
            <a:off x="5303520" y="374"/>
            <a:ext cx="228600" cy="6858000"/>
          </a:xfrm>
          <a:prstGeom prst="rect">
            <a:avLst/>
          </a:prstGeom>
          <a:solidFill>
            <a:srgbClr val="1A2E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214169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2B77-9C59-45FA-80CE-411E24DAF0B8}"/>
              </a:ext>
            </a:extLst>
          </p:cNvPr>
          <p:cNvSpPr txBox="1">
            <a:spLocks noGrp="1"/>
          </p:cNvSpPr>
          <p:nvPr>
            <p:ph type="title"/>
          </p:nvPr>
        </p:nvSpPr>
        <p:spPr>
          <a:xfrm>
            <a:off x="1371600" y="685800"/>
            <a:ext cx="9601200" cy="1485900"/>
          </a:xfrm>
          <a:prstGeom prst="rect">
            <a:avLst/>
          </a:prstGeom>
          <a:noFill/>
          <a:ln>
            <a:noFill/>
          </a:ln>
        </p:spPr>
        <p:txBody>
          <a:bodyPr vert="horz" wrap="square" lIns="91440" tIns="45720" rIns="91440" bIns="45720" anchor="t" anchorCtr="0" compatLnSpc="1">
            <a:noAutofit/>
          </a:bodyPr>
          <a:lstStyle>
            <a:lvl1pPr marL="0" marR="0" lvl="0" indent="0" fontAlgn="auto">
              <a:lnSpc>
                <a:spcPct val="89000"/>
              </a:lnSpc>
              <a:spcBef>
                <a:spcPts val="0"/>
              </a:spcBef>
              <a:spcAft>
                <a:spcPts val="0"/>
              </a:spcAft>
              <a:tabLst/>
              <a:defRPr lang="en-US" b="0" i="0" u="none" strike="noStrike" cap="none" spc="0" baseline="0">
                <a:solidFill>
                  <a:srgbClr val="1A2E40"/>
                </a:solidFill>
                <a:uFillTx/>
                <a:latin typeface="Franklin Gothic Book"/>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DE9D0691-7777-48E2-B4C8-0404A0D06440}"/>
              </a:ext>
            </a:extLst>
          </p:cNvPr>
          <p:cNvSpPr txBox="1">
            <a:spLocks noGrp="1"/>
          </p:cNvSpPr>
          <p:nvPr>
            <p:ph type="body" orient="vert" idx="1"/>
          </p:nvPr>
        </p:nvSpPr>
        <p:spPr>
          <a:xfrm>
            <a:off x="1371600" y="2295528"/>
            <a:ext cx="9601200" cy="357187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A5ACC-0CB9-4E9A-9F84-FF244BD83A69}"/>
              </a:ext>
            </a:extLst>
          </p:cNvPr>
          <p:cNvSpPr txBox="1">
            <a:spLocks noGrp="1"/>
          </p:cNvSpPr>
          <p:nvPr>
            <p:ph type="dt" sz="half" idx="7"/>
          </p:nvPr>
        </p:nvSpPr>
        <p:spPr/>
        <p:txBody>
          <a:bodyPr/>
          <a:lstStyle>
            <a:lvl1pPr>
              <a:defRPr/>
            </a:lvl1pPr>
          </a:lstStyle>
          <a:p>
            <a:pPr lvl="0"/>
            <a:fld id="{74A9EED6-6F2A-4157-87EE-FD0E64D2B1D5}" type="datetime1">
              <a:rPr lang="en-GB"/>
              <a:pPr lvl="0"/>
              <a:t>16/05/2019</a:t>
            </a:fld>
            <a:endParaRPr lang="en-GB"/>
          </a:p>
        </p:txBody>
      </p:sp>
      <p:sp>
        <p:nvSpPr>
          <p:cNvPr id="5" name="Footer Placeholder 4">
            <a:extLst>
              <a:ext uri="{FF2B5EF4-FFF2-40B4-BE49-F238E27FC236}">
                <a16:creationId xmlns:a16="http://schemas.microsoft.com/office/drawing/2014/main" id="{A83A4442-A59B-48A5-9931-907590C208E9}"/>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DEFE40F-2CCB-46CE-8154-2E8A2C1E8A66}"/>
              </a:ext>
            </a:extLst>
          </p:cNvPr>
          <p:cNvSpPr txBox="1">
            <a:spLocks noGrp="1"/>
          </p:cNvSpPr>
          <p:nvPr>
            <p:ph type="sldNum" sz="quarter" idx="8"/>
          </p:nvPr>
        </p:nvSpPr>
        <p:spPr/>
        <p:txBody>
          <a:bodyPr/>
          <a:lstStyle>
            <a:lvl1pPr>
              <a:defRPr/>
            </a:lvl1pPr>
          </a:lstStyle>
          <a:p>
            <a:pPr lvl="0"/>
            <a:fld id="{D5F57E22-EF3F-4B6E-9A88-4F3DDA9B5C11}" type="slidenum">
              <a:t>‹#›</a:t>
            </a:fld>
            <a:endParaRPr lang="en-GB"/>
          </a:p>
        </p:txBody>
      </p:sp>
    </p:spTree>
    <p:extLst>
      <p:ext uri="{BB962C8B-B14F-4D97-AF65-F5344CB8AC3E}">
        <p14:creationId xmlns:p14="http://schemas.microsoft.com/office/powerpoint/2010/main" val="3501437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52BC94-9599-45A5-890B-A752D9D5A582}"/>
              </a:ext>
            </a:extLst>
          </p:cNvPr>
          <p:cNvSpPr txBox="1">
            <a:spLocks noGrp="1"/>
          </p:cNvSpPr>
          <p:nvPr>
            <p:ph type="title" orient="vert"/>
          </p:nvPr>
        </p:nvSpPr>
        <p:spPr>
          <a:xfrm>
            <a:off x="9596563" y="624160"/>
            <a:ext cx="1565763" cy="5243242"/>
          </a:xfrm>
          <a:prstGeom prst="rect">
            <a:avLst/>
          </a:prstGeom>
          <a:noFill/>
          <a:ln>
            <a:noFill/>
          </a:ln>
        </p:spPr>
        <p:txBody>
          <a:bodyPr vert="eaVert" wrap="square" lIns="91440" tIns="45720" rIns="91440" bIns="45720" anchor="t" anchorCtr="0" compatLnSpc="1">
            <a:noAutofit/>
          </a:bodyPr>
          <a:lstStyle>
            <a:lvl1pPr marL="0" marR="0" lvl="0" indent="0" fontAlgn="auto">
              <a:lnSpc>
                <a:spcPct val="89000"/>
              </a:lnSpc>
              <a:spcBef>
                <a:spcPts val="0"/>
              </a:spcBef>
              <a:spcAft>
                <a:spcPts val="0"/>
              </a:spcAft>
              <a:tabLst/>
              <a:defRPr lang="en-US" b="0" i="0" u="none" strike="noStrike" cap="none" spc="0" baseline="0">
                <a:solidFill>
                  <a:srgbClr val="1A2E40"/>
                </a:solidFill>
                <a:uFillTx/>
                <a:latin typeface="Franklin Gothic Book"/>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4E0C95D0-51D0-4F9B-BD68-81B3FD1B1BAA}"/>
              </a:ext>
            </a:extLst>
          </p:cNvPr>
          <p:cNvSpPr txBox="1">
            <a:spLocks noGrp="1"/>
          </p:cNvSpPr>
          <p:nvPr>
            <p:ph type="body" orient="vert" idx="1"/>
          </p:nvPr>
        </p:nvSpPr>
        <p:spPr>
          <a:xfrm>
            <a:off x="1371600" y="624160"/>
            <a:ext cx="8179637" cy="5243242"/>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83550C-E9DC-4389-9B47-ABBDC5056C24}"/>
              </a:ext>
            </a:extLst>
          </p:cNvPr>
          <p:cNvSpPr txBox="1">
            <a:spLocks noGrp="1"/>
          </p:cNvSpPr>
          <p:nvPr>
            <p:ph type="dt" sz="half" idx="7"/>
          </p:nvPr>
        </p:nvSpPr>
        <p:spPr/>
        <p:txBody>
          <a:bodyPr/>
          <a:lstStyle>
            <a:lvl1pPr>
              <a:defRPr/>
            </a:lvl1pPr>
          </a:lstStyle>
          <a:p>
            <a:pPr lvl="0"/>
            <a:fld id="{4FC35347-79E6-484B-B2FA-5A238AD0AE12}" type="datetime1">
              <a:rPr lang="en-GB"/>
              <a:pPr lvl="0"/>
              <a:t>16/05/2019</a:t>
            </a:fld>
            <a:endParaRPr lang="en-GB"/>
          </a:p>
        </p:txBody>
      </p:sp>
      <p:sp>
        <p:nvSpPr>
          <p:cNvPr id="5" name="Footer Placeholder 4">
            <a:extLst>
              <a:ext uri="{FF2B5EF4-FFF2-40B4-BE49-F238E27FC236}">
                <a16:creationId xmlns:a16="http://schemas.microsoft.com/office/drawing/2014/main" id="{26189C6F-6D08-40A9-80F3-10FB066F270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2B59489E-BDA6-47E9-A670-53B61A872F72}"/>
              </a:ext>
            </a:extLst>
          </p:cNvPr>
          <p:cNvSpPr txBox="1">
            <a:spLocks noGrp="1"/>
          </p:cNvSpPr>
          <p:nvPr>
            <p:ph type="sldNum" sz="quarter" idx="8"/>
          </p:nvPr>
        </p:nvSpPr>
        <p:spPr/>
        <p:txBody>
          <a:bodyPr/>
          <a:lstStyle>
            <a:lvl1pPr>
              <a:defRPr/>
            </a:lvl1pPr>
          </a:lstStyle>
          <a:p>
            <a:pPr lvl="0"/>
            <a:fld id="{FEDDC5C1-CB8E-4116-8C33-E96680A24B30}" type="slidenum">
              <a:t>‹#›</a:t>
            </a:fld>
            <a:endParaRPr lang="en-GB"/>
          </a:p>
        </p:txBody>
      </p:sp>
    </p:spTree>
    <p:extLst>
      <p:ext uri="{BB962C8B-B14F-4D97-AF65-F5344CB8AC3E}">
        <p14:creationId xmlns:p14="http://schemas.microsoft.com/office/powerpoint/2010/main" val="1815771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7DD"/>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C1A6669F-E21C-4098-A46E-488EB88E9DBA}"/>
              </a:ext>
            </a:extLst>
          </p:cNvPr>
          <p:cNvSpPr txBox="1">
            <a:spLocks noGrp="1"/>
          </p:cNvSpPr>
          <p:nvPr>
            <p:ph type="body" idx="1"/>
          </p:nvPr>
        </p:nvSpPr>
        <p:spPr>
          <a:xfrm>
            <a:off x="1371600" y="659419"/>
            <a:ext cx="9601200" cy="5207983"/>
          </a:xfrm>
          <a:prstGeom prst="rect">
            <a:avLst/>
          </a:prstGeom>
          <a:noFill/>
          <a:ln>
            <a:noFill/>
          </a:ln>
        </p:spPr>
        <p:txBody>
          <a:bodyPr vert="horz" wrap="square" lIns="91440" tIns="45720" rIns="91440" bIns="45720" anchor="t" anchorCtr="0" compatLnSpc="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319FCA3A-FBED-48CB-B9E3-00E2FD14535C}"/>
              </a:ext>
            </a:extLst>
          </p:cNvPr>
          <p:cNvSpPr txBox="1">
            <a:spLocks noGrp="1"/>
          </p:cNvSpPr>
          <p:nvPr>
            <p:ph type="dt" sz="half" idx="2"/>
          </p:nvPr>
        </p:nvSpPr>
        <p:spPr>
          <a:xfrm>
            <a:off x="1390646" y="6453387"/>
            <a:ext cx="1204575" cy="404612"/>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1A2E40"/>
                </a:solidFill>
                <a:uFillTx/>
                <a:latin typeface="Franklin Gothic Book"/>
              </a:defRPr>
            </a:lvl1pPr>
          </a:lstStyle>
          <a:p>
            <a:pPr lvl="0"/>
            <a:fld id="{CB3E14B0-36A8-47C8-B503-196107A103D8}" type="datetime1">
              <a:rPr lang="en-GB"/>
              <a:pPr lvl="0"/>
              <a:t>16/05/2019</a:t>
            </a:fld>
            <a:endParaRPr lang="en-GB"/>
          </a:p>
        </p:txBody>
      </p:sp>
      <p:sp>
        <p:nvSpPr>
          <p:cNvPr id="4" name="Footer Placeholder 4">
            <a:extLst>
              <a:ext uri="{FF2B5EF4-FFF2-40B4-BE49-F238E27FC236}">
                <a16:creationId xmlns:a16="http://schemas.microsoft.com/office/drawing/2014/main" id="{0E1C941C-B9E0-407C-9EB3-C4E17D435F33}"/>
              </a:ext>
            </a:extLst>
          </p:cNvPr>
          <p:cNvSpPr txBox="1">
            <a:spLocks noGrp="1"/>
          </p:cNvSpPr>
          <p:nvPr>
            <p:ph type="ftr" sz="quarter" idx="3"/>
          </p:nvPr>
        </p:nvSpPr>
        <p:spPr>
          <a:xfrm>
            <a:off x="2893563" y="6453387"/>
            <a:ext cx="6280830" cy="404612"/>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1A2E40"/>
                </a:solidFill>
                <a:uFillTx/>
                <a:latin typeface="Franklin Gothic Book"/>
              </a:defRPr>
            </a:lvl1pPr>
          </a:lstStyle>
          <a:p>
            <a:pPr lvl="0"/>
            <a:endParaRPr lang="en-GB"/>
          </a:p>
        </p:txBody>
      </p:sp>
      <p:sp>
        <p:nvSpPr>
          <p:cNvPr id="5" name="Slide Number Placeholder 5">
            <a:extLst>
              <a:ext uri="{FF2B5EF4-FFF2-40B4-BE49-F238E27FC236}">
                <a16:creationId xmlns:a16="http://schemas.microsoft.com/office/drawing/2014/main" id="{E9B58DE0-C6C7-4ACE-A9B2-7F08395F9688}"/>
              </a:ext>
            </a:extLst>
          </p:cNvPr>
          <p:cNvSpPr txBox="1">
            <a:spLocks noGrp="1"/>
          </p:cNvSpPr>
          <p:nvPr>
            <p:ph type="sldNum" sz="quarter" idx="4"/>
          </p:nvPr>
        </p:nvSpPr>
        <p:spPr>
          <a:xfrm>
            <a:off x="9472735" y="6453387"/>
            <a:ext cx="1596295" cy="404612"/>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1A2E40"/>
                </a:solidFill>
                <a:uFillTx/>
                <a:latin typeface="Franklin Gothic Book"/>
              </a:defRPr>
            </a:lvl1pPr>
          </a:lstStyle>
          <a:p>
            <a:pPr lvl="0"/>
            <a:fld id="{67D1F1B8-EA32-430A-A553-52B61DE1A022}" type="slidenum">
              <a:t>‹#›</a:t>
            </a:fld>
            <a:endParaRPr lang="en-GB"/>
          </a:p>
        </p:txBody>
      </p:sp>
      <p:sp>
        <p:nvSpPr>
          <p:cNvPr id="6" name="Rectangle 8" title="Side bar">
            <a:extLst>
              <a:ext uri="{FF2B5EF4-FFF2-40B4-BE49-F238E27FC236}">
                <a16:creationId xmlns:a16="http://schemas.microsoft.com/office/drawing/2014/main" id="{1A1F1B18-A026-4D27-9554-D441D1513892}"/>
              </a:ext>
            </a:extLst>
          </p:cNvPr>
          <p:cNvSpPr/>
          <p:nvPr/>
        </p:nvSpPr>
        <p:spPr>
          <a:xfrm>
            <a:off x="478094" y="374"/>
            <a:ext cx="228600" cy="6858000"/>
          </a:xfrm>
          <a:prstGeom prst="rect">
            <a:avLst/>
          </a:prstGeom>
          <a:solidFill>
            <a:srgbClr val="1A2E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7" name="Title 1">
            <a:extLst>
              <a:ext uri="{FF2B5EF4-FFF2-40B4-BE49-F238E27FC236}">
                <a16:creationId xmlns:a16="http://schemas.microsoft.com/office/drawing/2014/main" id="{C07A4D64-70A8-4CD1-A220-10F0BF467DB2}"/>
              </a:ext>
            </a:extLst>
          </p:cNvPr>
          <p:cNvSpPr txBox="1"/>
          <p:nvPr/>
        </p:nvSpPr>
        <p:spPr>
          <a:xfrm>
            <a:off x="1274883" y="0"/>
            <a:ext cx="10348548" cy="659419"/>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89000"/>
              </a:lnSpc>
              <a:spcBef>
                <a:spcPts val="0"/>
              </a:spcBef>
              <a:spcAft>
                <a:spcPts val="0"/>
              </a:spcAft>
              <a:buNone/>
              <a:tabLst/>
              <a:defRPr sz="1800" b="0" i="0" u="none" strike="noStrike" kern="0" cap="none" spc="0" baseline="0">
                <a:solidFill>
                  <a:srgbClr val="000000"/>
                </a:solidFill>
                <a:uFillTx/>
              </a:defRPr>
            </a:pPr>
            <a:r>
              <a:rPr lang="en-GB" sz="3600" b="0" i="0" u="none" strike="noStrike" kern="1200" cap="none" spc="0" baseline="0">
                <a:solidFill>
                  <a:srgbClr val="1A2E40"/>
                </a:solidFill>
                <a:uFillTx/>
                <a:latin typeface="Franklin Gothic Book"/>
              </a:rPr>
              <a:t>Task 1: The features and uses of computer networks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84048" marR="0" lvl="0" indent="-384048" algn="l" defTabSz="914400" rtl="0" fontAlgn="auto" hangingPunct="1">
        <a:lnSpc>
          <a:spcPct val="94000"/>
        </a:lnSpc>
        <a:spcBef>
          <a:spcPts val="1000"/>
        </a:spcBef>
        <a:spcAft>
          <a:spcPts val="200"/>
        </a:spcAft>
        <a:buSzPct val="100000"/>
        <a:buFont typeface="Franklin Gothic Book" pitchFamily="34"/>
        <a:buChar char="■"/>
        <a:tabLst/>
        <a:defRPr lang="en-US" sz="1700" b="0" i="0" u="none" strike="noStrike" kern="1200" cap="none" spc="0" baseline="0">
          <a:solidFill>
            <a:srgbClr val="1A2E40"/>
          </a:solidFill>
          <a:uFillTx/>
          <a:latin typeface="Calibri Light"/>
        </a:defRPr>
      </a:lvl1pPr>
      <a:lvl2pPr marL="914400" marR="0" lvl="1" indent="-384048" algn="l" defTabSz="914400" rtl="0" fontAlgn="auto" hangingPunct="1">
        <a:lnSpc>
          <a:spcPct val="94000"/>
        </a:lnSpc>
        <a:spcBef>
          <a:spcPts val="500"/>
        </a:spcBef>
        <a:spcAft>
          <a:spcPts val="200"/>
        </a:spcAft>
        <a:buSzPct val="100000"/>
        <a:buFont typeface="Franklin Gothic Book" pitchFamily="34"/>
        <a:buChar char="–"/>
        <a:tabLst/>
        <a:defRPr lang="en-US" sz="1700" b="0" i="1" u="none" strike="noStrike" kern="1200" cap="none" spc="0" baseline="0">
          <a:solidFill>
            <a:srgbClr val="1A2E40"/>
          </a:solidFill>
          <a:uFillTx/>
          <a:latin typeface="Calibri Light"/>
        </a:defRPr>
      </a:lvl2pPr>
      <a:lvl3pPr marL="1371600" marR="0" lvl="2" indent="-384048" algn="l" defTabSz="914400" rtl="0" fontAlgn="auto" hangingPunct="1">
        <a:lnSpc>
          <a:spcPct val="94000"/>
        </a:lnSpc>
        <a:spcBef>
          <a:spcPts val="500"/>
        </a:spcBef>
        <a:spcAft>
          <a:spcPts val="200"/>
        </a:spcAft>
        <a:buSzPct val="100000"/>
        <a:buFont typeface="Franklin Gothic Book" pitchFamily="34"/>
        <a:buChar char="■"/>
        <a:tabLst/>
        <a:defRPr lang="en-US" sz="1700" b="0" i="0" u="none" strike="noStrike" kern="1200" cap="none" spc="0" baseline="0">
          <a:solidFill>
            <a:srgbClr val="1A2E40"/>
          </a:solidFill>
          <a:uFillTx/>
          <a:latin typeface="Calibri Light"/>
        </a:defRPr>
      </a:lvl3pPr>
      <a:lvl4pPr marL="1828800" marR="0" lvl="3" indent="-384048" algn="l" defTabSz="914400" rtl="0" fontAlgn="auto" hangingPunct="1">
        <a:lnSpc>
          <a:spcPct val="94000"/>
        </a:lnSpc>
        <a:spcBef>
          <a:spcPts val="500"/>
        </a:spcBef>
        <a:spcAft>
          <a:spcPts val="200"/>
        </a:spcAft>
        <a:buSzPct val="100000"/>
        <a:buFont typeface="Franklin Gothic Book" pitchFamily="34"/>
        <a:buChar char="–"/>
        <a:tabLst/>
        <a:defRPr lang="en-US" sz="1700" b="0" i="1" u="none" strike="noStrike" kern="1200" cap="none" spc="0" baseline="0">
          <a:solidFill>
            <a:srgbClr val="1A2E40"/>
          </a:solidFill>
          <a:uFillTx/>
          <a:latin typeface="Calibri Light"/>
        </a:defRPr>
      </a:lvl4pPr>
      <a:lvl5pPr marL="2286000" marR="0" lvl="4" indent="-384048" algn="l" defTabSz="914400" rtl="0" fontAlgn="auto" hangingPunct="1">
        <a:lnSpc>
          <a:spcPct val="94000"/>
        </a:lnSpc>
        <a:spcBef>
          <a:spcPts val="500"/>
        </a:spcBef>
        <a:spcAft>
          <a:spcPts val="200"/>
        </a:spcAft>
        <a:buSzPct val="100000"/>
        <a:buFont typeface="Franklin Gothic Book" pitchFamily="34"/>
        <a:buChar char="■"/>
        <a:tabLst/>
        <a:defRPr lang="en-US" sz="1700" b="0" i="0" u="none" strike="noStrike" kern="1200" cap="none" spc="0" baseline="0">
          <a:solidFill>
            <a:srgbClr val="1A2E40"/>
          </a:solidFill>
          <a:uFillTx/>
          <a:latin typeface="Calibri Ligh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FEA8F-30C6-4CB6-B632-B0824FB008E1}"/>
              </a:ext>
            </a:extLst>
          </p:cNvPr>
          <p:cNvSpPr txBox="1">
            <a:spLocks noGrp="1"/>
          </p:cNvSpPr>
          <p:nvPr>
            <p:ph type="ctrTitle"/>
          </p:nvPr>
        </p:nvSpPr>
        <p:spPr/>
        <p:txBody>
          <a:bodyPr>
            <a:normAutofit/>
          </a:bodyPr>
          <a:lstStyle/>
          <a:p>
            <a:pPr lvl="0"/>
            <a:r>
              <a:rPr lang="en-GB" sz="4900"/>
              <a:t> ASSIGNMENT: FEATURES AND USES OF COMPUTER NETWORKS</a:t>
            </a:r>
          </a:p>
        </p:txBody>
      </p:sp>
      <p:sp>
        <p:nvSpPr>
          <p:cNvPr id="3" name="TextBox 13">
            <a:extLst>
              <a:ext uri="{FF2B5EF4-FFF2-40B4-BE49-F238E27FC236}">
                <a16:creationId xmlns:a16="http://schemas.microsoft.com/office/drawing/2014/main" id="{F1BD58C6-C058-4EF5-9C2C-E77AA6F91F60}"/>
              </a:ext>
            </a:extLst>
          </p:cNvPr>
          <p:cNvSpPr txBox="1"/>
          <p:nvPr/>
        </p:nvSpPr>
        <p:spPr>
          <a:xfrm>
            <a:off x="0" y="5302102"/>
            <a:ext cx="2484854" cy="14773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Light"/>
              </a:rPr>
              <a:t>Michael Munsambote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Light"/>
              </a:rPr>
              <a:t>C001046</a:t>
            </a:r>
            <a:endParaRPr lang="en-GB" sz="1800" b="0" i="0" u="none" strike="noStrike" kern="1200" cap="none" spc="0" baseline="0">
              <a:solidFill>
                <a:srgbClr val="000000"/>
              </a:solidFill>
              <a:uFillTx/>
              <a:latin typeface="Calibri Light"/>
              <a:cs typeface="Calibri Light"/>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Light"/>
              </a:rPr>
              <a:t>Level 2 extended certificate: Information Creative Technology</a:t>
            </a:r>
            <a:endParaRPr lang="en-GB" sz="1800" b="0" i="0" u="none" strike="noStrike" kern="1200" cap="none" spc="0" baseline="0">
              <a:solidFill>
                <a:srgbClr val="000000"/>
              </a:solidFill>
              <a:uFillTx/>
              <a:latin typeface="Calibri Light"/>
              <a:cs typeface="Calibri Ligh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E42A-1EB3-4F13-A0F8-11CA56DC2F61}"/>
              </a:ext>
            </a:extLst>
          </p:cNvPr>
          <p:cNvSpPr txBox="1">
            <a:spLocks noGrp="1"/>
          </p:cNvSpPr>
          <p:nvPr>
            <p:ph type="title"/>
          </p:nvPr>
        </p:nvSpPr>
        <p:spPr>
          <a:xfrm>
            <a:off x="1371600" y="685800"/>
            <a:ext cx="9601200" cy="1485900"/>
          </a:xfrm>
          <a:prstGeom prst="rect">
            <a:avLst/>
          </a:prstGeom>
          <a:noFill/>
          <a:ln>
            <a:noFill/>
          </a:ln>
        </p:spPr>
        <p:txBody>
          <a:bodyPr vert="horz" wrap="square" lIns="91440" tIns="45720" rIns="91440" bIns="45720" anchor="t" anchorCtr="0" compatLnSpc="1">
            <a:noAutofit/>
          </a:bodyPr>
          <a:lstStyle/>
          <a:p>
            <a:pPr lvl="0">
              <a:lnSpc>
                <a:spcPct val="89000"/>
              </a:lnSpc>
              <a:spcBef>
                <a:spcPts val="0"/>
              </a:spcBef>
            </a:pPr>
            <a:r>
              <a:rPr lang="en-GB">
                <a:solidFill>
                  <a:srgbClr val="1A2E40"/>
                </a:solidFill>
                <a:latin typeface="Franklin Gothic Book"/>
              </a:rPr>
              <a:t>Assignment brief and Guidance:</a:t>
            </a:r>
          </a:p>
        </p:txBody>
      </p:sp>
      <p:sp>
        <p:nvSpPr>
          <p:cNvPr id="3" name="Content Placeholder 2">
            <a:extLst>
              <a:ext uri="{FF2B5EF4-FFF2-40B4-BE49-F238E27FC236}">
                <a16:creationId xmlns:a16="http://schemas.microsoft.com/office/drawing/2014/main" id="{146E9D36-7735-4A02-BC94-017BE6D5F608}"/>
              </a:ext>
            </a:extLst>
          </p:cNvPr>
          <p:cNvSpPr txBox="1">
            <a:spLocks noGrp="1"/>
          </p:cNvSpPr>
          <p:nvPr>
            <p:ph type="body" idx="4294967295"/>
          </p:nvPr>
        </p:nvSpPr>
        <p:spPr>
          <a:xfrm>
            <a:off x="838203" y="1836672"/>
            <a:ext cx="10515600" cy="5442435"/>
          </a:xfrm>
        </p:spPr>
        <p:txBody>
          <a:bodyPr/>
          <a:lstStyle/>
          <a:p>
            <a:pPr marL="0" lvl="0" indent="0">
              <a:lnSpc>
                <a:spcPct val="80000"/>
              </a:lnSpc>
              <a:buNone/>
            </a:pPr>
            <a:r>
              <a:rPr lang="en-GB" sz="1800">
                <a:solidFill>
                  <a:srgbClr val="000000"/>
                </a:solidFill>
              </a:rPr>
              <a:t>You have been asked to help design and build a network and computing solution for your friend’s music shop, 'First Music'.</a:t>
            </a:r>
          </a:p>
          <a:p>
            <a:pPr marL="0" lvl="0" indent="0">
              <a:lnSpc>
                <a:spcPct val="80000"/>
              </a:lnSpc>
              <a:buNone/>
            </a:pPr>
            <a:r>
              <a:rPr lang="en-GB" sz="1800">
                <a:solidFill>
                  <a:srgbClr val="000000"/>
                </a:solidFill>
              </a:rPr>
              <a:t>'First Music' does not have any computer equipment so your plan should include a complete network and computer system that meets these requirements and future expansion plans. </a:t>
            </a:r>
          </a:p>
          <a:p>
            <a:pPr marL="0" lvl="0" indent="0">
              <a:lnSpc>
                <a:spcPct val="80000"/>
              </a:lnSpc>
              <a:buNone/>
            </a:pPr>
            <a:r>
              <a:rPr lang="en-GB" sz="1800">
                <a:solidFill>
                  <a:srgbClr val="000000"/>
                </a:solidFill>
              </a:rPr>
              <a:t>'First Music' will sell new and used music and allow customers to get ‘online’ in the store and download music. You are also planning to offer classes on how to download music and configure MP3 devices.</a:t>
            </a:r>
          </a:p>
          <a:p>
            <a:pPr marL="0" lvl="0" indent="0">
              <a:lnSpc>
                <a:spcPct val="80000"/>
              </a:lnSpc>
              <a:buNone/>
            </a:pPr>
            <a:r>
              <a:rPr lang="en-GB" sz="1800" u="sng">
                <a:solidFill>
                  <a:srgbClr val="000000"/>
                </a:solidFill>
              </a:rPr>
              <a:t>Factors to consider</a:t>
            </a:r>
          </a:p>
          <a:p>
            <a:pPr lvl="0"/>
            <a:r>
              <a:rPr lang="en-GB" sz="1800">
                <a:solidFill>
                  <a:srgbClr val="000000"/>
                </a:solidFill>
              </a:rPr>
              <a:t>the user experience, e.g. speed, connectivity, reliability</a:t>
            </a:r>
          </a:p>
          <a:p>
            <a:pPr lvl="0"/>
            <a:r>
              <a:rPr lang="en-GB" sz="1800">
                <a:solidFill>
                  <a:srgbClr val="000000"/>
                </a:solidFill>
              </a:rPr>
              <a:t>the reliability (frequency of network failure)</a:t>
            </a:r>
          </a:p>
          <a:p>
            <a:pPr lvl="0"/>
            <a:r>
              <a:rPr lang="en-GB" sz="1800">
                <a:solidFill>
                  <a:srgbClr val="000000"/>
                </a:solidFill>
              </a:rPr>
              <a:t>the performance (how quickly data is transferred across the network under different conditions).</a:t>
            </a:r>
          </a:p>
          <a:p>
            <a:pPr marL="0" lvl="0" indent="0">
              <a:lnSpc>
                <a:spcPct val="80000"/>
              </a:lnSpc>
              <a:buNone/>
            </a:pPr>
            <a:endParaRPr lang="en-GB" sz="2400"/>
          </a:p>
          <a:p>
            <a:pPr marL="0" lvl="0" indent="0">
              <a:lnSpc>
                <a:spcPct val="80000"/>
              </a:lnSpc>
              <a:buNone/>
            </a:pPr>
            <a:endParaRPr lang="en-GB"/>
          </a:p>
        </p:txBody>
      </p:sp>
      <p:pic>
        <p:nvPicPr>
          <p:cNvPr id="4" name="Picture 3">
            <a:extLst>
              <a:ext uri="{FF2B5EF4-FFF2-40B4-BE49-F238E27FC236}">
                <a16:creationId xmlns:a16="http://schemas.microsoft.com/office/drawing/2014/main" id="{92E011BF-5FED-4C57-BCB7-CBF9D640134D}"/>
              </a:ext>
            </a:extLst>
          </p:cNvPr>
          <p:cNvPicPr>
            <a:picLocks noChangeAspect="1"/>
          </p:cNvPicPr>
          <p:nvPr/>
        </p:nvPicPr>
        <p:blipFill>
          <a:blip r:embed="rId2"/>
          <a:srcRect l="39635" t="54836" r="27536" b="26488"/>
          <a:stretch>
            <a:fillRect/>
          </a:stretch>
        </p:blipFill>
        <p:spPr>
          <a:xfrm>
            <a:off x="6807634" y="5227094"/>
            <a:ext cx="5275182" cy="1688055"/>
          </a:xfrm>
          <a:prstGeom prst="rect">
            <a:avLst/>
          </a:prstGeom>
          <a:noFill/>
          <a:ln cap="flat">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97B82BE-9EE7-4911-ACB6-9BBD413A6ED4}"/>
              </a:ext>
            </a:extLst>
          </p:cNvPr>
          <p:cNvSpPr txBox="1">
            <a:spLocks noGrp="1"/>
          </p:cNvSpPr>
          <p:nvPr>
            <p:ph type="body" idx="4294967295"/>
          </p:nvPr>
        </p:nvSpPr>
        <p:spPr>
          <a:xfrm>
            <a:off x="838203" y="755376"/>
            <a:ext cx="10515600" cy="5521421"/>
          </a:xfrm>
        </p:spPr>
        <p:txBody>
          <a:bodyPr>
            <a:normAutofit lnSpcReduction="10000"/>
          </a:bodyPr>
          <a:lstStyle/>
          <a:p>
            <a:pPr marL="0" lvl="0" indent="0">
              <a:buNone/>
            </a:pPr>
            <a:r>
              <a:rPr lang="en-GB" sz="1600" u="sng" dirty="0">
                <a:solidFill>
                  <a:srgbClr val="000000"/>
                </a:solidFill>
              </a:rPr>
              <a:t>LAN (local area network)</a:t>
            </a:r>
          </a:p>
          <a:p>
            <a:pPr marL="0" lvl="0" indent="0">
              <a:buNone/>
            </a:pPr>
            <a:r>
              <a:rPr lang="en-GB" sz="1600" dirty="0">
                <a:solidFill>
                  <a:srgbClr val="000000"/>
                </a:solidFill>
              </a:rPr>
              <a:t>A LAN (Local area network) is a network that is on a small geographical scale. You would find a lot of LAN’s in small offices, or group buildings. All LANs can connect to each other through telephone line making a WAN. You can connect LANs wirelessly and wired.</a:t>
            </a:r>
          </a:p>
          <a:p>
            <a:pPr marL="0" lvl="0" indent="0">
              <a:buNone/>
            </a:pPr>
            <a:r>
              <a:rPr lang="en-GB" sz="1600" u="sng" dirty="0">
                <a:solidFill>
                  <a:srgbClr val="000000"/>
                </a:solidFill>
              </a:rPr>
              <a:t>How this network will affect the users experience</a:t>
            </a:r>
          </a:p>
          <a:p>
            <a:pPr marL="0" lvl="0" indent="0">
              <a:buNone/>
            </a:pPr>
            <a:r>
              <a:rPr lang="en-GB" sz="1600" dirty="0">
                <a:solidFill>
                  <a:srgbClr val="000000"/>
                </a:solidFill>
              </a:rPr>
              <a:t>LANs are known to be quite fast as they don’t have a lot of area to cover like WAN their speed range can vary from 90 Mbps to 600 Mbps, as it will be used in a music shops that will need to be using music software and apps, having a fast network will be important. </a:t>
            </a:r>
            <a:r>
              <a:rPr lang="en-GB" sz="1600" dirty="0" smtClean="0">
                <a:solidFill>
                  <a:srgbClr val="000000"/>
                </a:solidFill>
              </a:rPr>
              <a:t>This will help the company First Music because they would need fast connection when sending files. Connecting </a:t>
            </a:r>
            <a:r>
              <a:rPr lang="en-GB" sz="1600" dirty="0">
                <a:solidFill>
                  <a:srgbClr val="000000"/>
                </a:solidFill>
              </a:rPr>
              <a:t>other workstations to your LAN network is really easy because you either connect wirelessly or wired and this means other users can bring their own devices in the music shop if they wanted to. LAN is more reliable than WAN because shared files aren’t being shared geographically meaning it will be quite hard for hackers to be able to have access to files. RAM would have network failure if you tried to get connection from a distance that is too far away. LAN can transfer data quite fast the Mbit’s for transferring data varies from 400 K/sec (24 MB/minute) to 100 MB/sec (6 GB/minute) which is quite fast and for a music company they will be constantly sending songs and files from one device to another</a:t>
            </a:r>
            <a:r>
              <a:rPr lang="en-GB" sz="1600" dirty="0" smtClean="0">
                <a:solidFill>
                  <a:srgbClr val="000000"/>
                </a:solidFill>
              </a:rPr>
              <a:t>. </a:t>
            </a:r>
            <a:endParaRPr lang="en-GB" sz="1600" dirty="0">
              <a:solidFill>
                <a:srgbClr val="000000"/>
              </a:solidFill>
            </a:endParaRPr>
          </a:p>
          <a:p>
            <a:pPr marL="0" lvl="0" indent="0">
              <a:buNone/>
            </a:pPr>
            <a:r>
              <a:rPr lang="en-GB" sz="1600" u="sng" dirty="0">
                <a:solidFill>
                  <a:srgbClr val="000000"/>
                </a:solidFill>
              </a:rPr>
              <a:t>Uses of LAN (local area network)</a:t>
            </a:r>
          </a:p>
          <a:p>
            <a:pPr marL="0" lvl="0" indent="0">
              <a:buNone/>
            </a:pPr>
            <a:r>
              <a:rPr lang="en-GB" sz="1600" dirty="0">
                <a:solidFill>
                  <a:srgbClr val="000000"/>
                </a:solidFill>
              </a:rPr>
              <a:t>Home network (Wi-Fi)</a:t>
            </a:r>
          </a:p>
          <a:p>
            <a:pPr marL="0" lvl="0" indent="0">
              <a:buNone/>
            </a:pPr>
            <a:r>
              <a:rPr lang="en-GB" sz="1600" dirty="0">
                <a:solidFill>
                  <a:srgbClr val="000000"/>
                </a:solidFill>
              </a:rPr>
              <a:t>Small offices</a:t>
            </a:r>
          </a:p>
          <a:p>
            <a:pPr marL="0" lvl="0" indent="0">
              <a:buNone/>
            </a:pPr>
            <a:r>
              <a:rPr lang="en-GB" sz="1600" dirty="0">
                <a:solidFill>
                  <a:srgbClr val="000000"/>
                </a:solidFill>
              </a:rPr>
              <a:t>In a universities</a:t>
            </a:r>
          </a:p>
          <a:p>
            <a:pPr marL="0" lvl="0" indent="0">
              <a:buNone/>
            </a:pPr>
            <a:r>
              <a:rPr lang="en-GB" sz="1600" dirty="0">
                <a:solidFill>
                  <a:srgbClr val="000000"/>
                </a:solidFill>
              </a:rPr>
              <a:t>IT shops or any shop</a:t>
            </a:r>
          </a:p>
          <a:p>
            <a:pPr marL="0" lvl="0" indent="0">
              <a:buNone/>
            </a:pPr>
            <a:endParaRPr lang="en-GB" sz="1600" b="1" u="sng" dirty="0">
              <a:solidFill>
                <a:srgbClr val="000000"/>
              </a:solidFill>
            </a:endParaRPr>
          </a:p>
          <a:p>
            <a:pPr marL="0" lvl="0" indent="0">
              <a:buNone/>
            </a:pPr>
            <a:endParaRPr lang="en-GB" sz="1600" b="1" u="sng" dirty="0">
              <a:solidFill>
                <a:srgbClr val="000000"/>
              </a:solidFill>
            </a:endParaRPr>
          </a:p>
          <a:p>
            <a:pPr marL="0" lvl="0" indent="0">
              <a:buNone/>
            </a:pPr>
            <a:endParaRPr lang="en-GB" dirty="0">
              <a:solidFill>
                <a:srgbClr val="000000"/>
              </a:solidFill>
            </a:endParaRPr>
          </a:p>
        </p:txBody>
      </p:sp>
      <p:pic>
        <p:nvPicPr>
          <p:cNvPr id="3" name="Picture 5">
            <a:extLst>
              <a:ext uri="{FF2B5EF4-FFF2-40B4-BE49-F238E27FC236}">
                <a16:creationId xmlns:a16="http://schemas.microsoft.com/office/drawing/2014/main" id="{C635BBBC-DCBC-40E0-8A08-AB5DC4BA105A}"/>
              </a:ext>
            </a:extLst>
          </p:cNvPr>
          <p:cNvPicPr>
            <a:picLocks noChangeAspect="1"/>
          </p:cNvPicPr>
          <p:nvPr/>
        </p:nvPicPr>
        <p:blipFill>
          <a:blip r:embed="rId3"/>
          <a:srcRect l="34507" t="48629" r="55060" b="32205"/>
          <a:stretch>
            <a:fillRect/>
          </a:stretch>
        </p:blipFill>
        <p:spPr>
          <a:xfrm>
            <a:off x="10793925" y="4035905"/>
            <a:ext cx="1100727" cy="1137413"/>
          </a:xfrm>
          <a:prstGeom prst="rect">
            <a:avLst/>
          </a:prstGeom>
          <a:noFill/>
          <a:ln cap="flat">
            <a:noFill/>
          </a:ln>
        </p:spPr>
      </p:pic>
      <p:sp>
        <p:nvSpPr>
          <p:cNvPr id="4" name="TextBox 6">
            <a:extLst>
              <a:ext uri="{FF2B5EF4-FFF2-40B4-BE49-F238E27FC236}">
                <a16:creationId xmlns:a16="http://schemas.microsoft.com/office/drawing/2014/main" id="{1BA605CF-7BD7-408E-9BF2-1C5ED52ED1FC}"/>
              </a:ext>
            </a:extLst>
          </p:cNvPr>
          <p:cNvSpPr txBox="1"/>
          <p:nvPr/>
        </p:nvSpPr>
        <p:spPr>
          <a:xfrm>
            <a:off x="3816833" y="4434803"/>
            <a:ext cx="3786283" cy="23083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dirty="0">
                <a:solidFill>
                  <a:srgbClr val="000000"/>
                </a:solidFill>
                <a:uFillTx/>
                <a:latin typeface="Calibri Light"/>
              </a:rPr>
              <a:t>Advantages </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You can share expensive peripherals like laser printers</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A file server can be installed so you can store and share documents centrally.</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You can electronically send emails between computers</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All the computers on the network can be managed together</a:t>
            </a:r>
          </a:p>
        </p:txBody>
      </p:sp>
      <p:sp>
        <p:nvSpPr>
          <p:cNvPr id="5" name="TextBox 7">
            <a:extLst>
              <a:ext uri="{FF2B5EF4-FFF2-40B4-BE49-F238E27FC236}">
                <a16:creationId xmlns:a16="http://schemas.microsoft.com/office/drawing/2014/main" id="{1768BFA0-9504-4A26-8148-231904FB1563}"/>
              </a:ext>
            </a:extLst>
          </p:cNvPr>
          <p:cNvSpPr txBox="1"/>
          <p:nvPr/>
        </p:nvSpPr>
        <p:spPr>
          <a:xfrm>
            <a:off x="7741164" y="4434803"/>
            <a:ext cx="4153488"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dirty="0">
                <a:solidFill>
                  <a:srgbClr val="000000"/>
                </a:solidFill>
                <a:uFillTx/>
                <a:latin typeface="Calibri Light"/>
              </a:rPr>
              <a:t>Disadvantages </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Expensive to set up </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Requires sophisticated servers</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Violation of privacy</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Maintenance job</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Only covers small geographical area (within a city)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06CB862-E462-4ECB-A05F-6524C698A7B3}"/>
              </a:ext>
            </a:extLst>
          </p:cNvPr>
          <p:cNvSpPr txBox="1">
            <a:spLocks noGrp="1"/>
          </p:cNvSpPr>
          <p:nvPr>
            <p:ph type="body" idx="4294967295"/>
          </p:nvPr>
        </p:nvSpPr>
        <p:spPr>
          <a:xfrm>
            <a:off x="838193" y="597880"/>
            <a:ext cx="10515600" cy="4775408"/>
          </a:xfrm>
        </p:spPr>
        <p:txBody>
          <a:bodyPr/>
          <a:lstStyle/>
          <a:p>
            <a:pPr marL="0" lvl="0" indent="0">
              <a:lnSpc>
                <a:spcPct val="84000"/>
              </a:lnSpc>
              <a:buNone/>
            </a:pPr>
            <a:r>
              <a:rPr lang="en-GB" sz="1600" u="sng" dirty="0">
                <a:solidFill>
                  <a:srgbClr val="000000"/>
                </a:solidFill>
              </a:rPr>
              <a:t>WAN (wide area network)</a:t>
            </a:r>
          </a:p>
          <a:p>
            <a:pPr marL="0" lvl="0" indent="0">
              <a:lnSpc>
                <a:spcPct val="84000"/>
              </a:lnSpc>
              <a:buNone/>
            </a:pPr>
            <a:r>
              <a:rPr lang="en-GB" sz="1600" dirty="0">
                <a:solidFill>
                  <a:srgbClr val="000000"/>
                </a:solidFill>
              </a:rPr>
              <a:t>A WAN (Wide area network) is a computer network that is on a large geographical meaning going from one country to another country or even continents. Big companies like Apple and Samsung would use WANs because they are located all around the globe and they have offices everywhere. And using WAN would give all the offices the ability to communicate and share files. WAN is different LAN’s connected together.</a:t>
            </a:r>
          </a:p>
          <a:p>
            <a:pPr marL="0" lvl="0" indent="0">
              <a:lnSpc>
                <a:spcPct val="84000"/>
              </a:lnSpc>
              <a:buNone/>
            </a:pPr>
            <a:r>
              <a:rPr lang="en-GB" sz="1600" u="sng" dirty="0">
                <a:solidFill>
                  <a:srgbClr val="000000"/>
                </a:solidFill>
              </a:rPr>
              <a:t>How WAN will affect the users experience</a:t>
            </a:r>
          </a:p>
          <a:p>
            <a:pPr marL="0" lvl="0" indent="0">
              <a:lnSpc>
                <a:spcPct val="84000"/>
              </a:lnSpc>
              <a:buNone/>
            </a:pPr>
            <a:r>
              <a:rPr lang="en-GB" sz="1600" dirty="0">
                <a:solidFill>
                  <a:srgbClr val="000000"/>
                </a:solidFill>
              </a:rPr>
              <a:t>WAN is very fast compared to LAN with the speed varying from 10 mbps – 1000 mbps (mbps </a:t>
            </a:r>
            <a:r>
              <a:rPr lang="en-GB" sz="1600" dirty="0" smtClean="0">
                <a:solidFill>
                  <a:srgbClr val="000000"/>
                </a:solidFill>
              </a:rPr>
              <a:t>is slow for a network). This would not be suitable for ‘First Music’ company because it is too slow. WAN </a:t>
            </a:r>
            <a:r>
              <a:rPr lang="en-GB" sz="1600" dirty="0">
                <a:solidFill>
                  <a:srgbClr val="000000"/>
                </a:solidFill>
              </a:rPr>
              <a:t>network is less reliable compares to LAN because shared files aren’t being sent over a large area and hackers could interfere the transaction in the middle. WAN would experience network failure if your hubs aren’t powerful enough to connect to another. If network was to fail no one would be able to access certain files and you wouldn’t be able to use the internet. WAN transfers data really fast (100MB/sec – 155 Mb/sec) this is really fast because WANs have to cover a lot of ground. If the network was to fail then the users wouldn’t be a lot to use the internet, they also wouldn’t be able to share or store files that are stored in centrally.</a:t>
            </a:r>
            <a:endParaRPr lang="en-GB" sz="1600" u="sng" dirty="0">
              <a:solidFill>
                <a:srgbClr val="000000"/>
              </a:solidFill>
            </a:endParaRPr>
          </a:p>
          <a:p>
            <a:pPr marL="0" lvl="0" indent="0">
              <a:lnSpc>
                <a:spcPct val="84000"/>
              </a:lnSpc>
              <a:buNone/>
            </a:pPr>
            <a:r>
              <a:rPr lang="en-GB" sz="1600" u="sng" dirty="0">
                <a:solidFill>
                  <a:srgbClr val="000000"/>
                </a:solidFill>
              </a:rPr>
              <a:t>The uses of WAN (wide area network)</a:t>
            </a:r>
          </a:p>
          <a:p>
            <a:pPr marL="0" lvl="0" indent="0">
              <a:lnSpc>
                <a:spcPct val="84000"/>
              </a:lnSpc>
              <a:buNone/>
            </a:pPr>
            <a:r>
              <a:rPr lang="en-GB" sz="1600" dirty="0">
                <a:solidFill>
                  <a:srgbClr val="000000"/>
                </a:solidFill>
              </a:rPr>
              <a:t>Allows businesses on a large geographical scale to communicate</a:t>
            </a:r>
          </a:p>
          <a:p>
            <a:pPr marL="0" lvl="0" indent="0">
              <a:lnSpc>
                <a:spcPct val="84000"/>
              </a:lnSpc>
              <a:buNone/>
            </a:pPr>
            <a:endParaRPr lang="en-GB" sz="1600" dirty="0"/>
          </a:p>
        </p:txBody>
      </p:sp>
      <p:sp>
        <p:nvSpPr>
          <p:cNvPr id="3" name="TextBox 3">
            <a:extLst>
              <a:ext uri="{FF2B5EF4-FFF2-40B4-BE49-F238E27FC236}">
                <a16:creationId xmlns:a16="http://schemas.microsoft.com/office/drawing/2014/main" id="{CE52C8B6-B80C-485C-9EAC-C237151352F3}"/>
              </a:ext>
            </a:extLst>
          </p:cNvPr>
          <p:cNvSpPr txBox="1"/>
          <p:nvPr/>
        </p:nvSpPr>
        <p:spPr>
          <a:xfrm>
            <a:off x="1480203" y="5148913"/>
            <a:ext cx="4811984" cy="113877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dirty="0">
                <a:solidFill>
                  <a:srgbClr val="000000"/>
                </a:solidFill>
                <a:uFillTx/>
                <a:latin typeface="Calibri Light"/>
              </a:rPr>
              <a:t>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Boosts privacy – your WAN can encrypt data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dirty="0">
                <a:solidFill>
                  <a:srgbClr val="000000"/>
                </a:solidFill>
                <a:uFillTx/>
                <a:latin typeface="Calibri Light"/>
              </a:rPr>
              <a:t>Cheap, increases profit – No need to travel for meetings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0" u="none" strike="noStrike" kern="1200" cap="none" spc="0" baseline="0" dirty="0">
              <a:solidFill>
                <a:srgbClr val="000000"/>
              </a:solidFill>
              <a:uFillTx/>
              <a:latin typeface="Calibri Light"/>
            </a:endParaRPr>
          </a:p>
        </p:txBody>
      </p:sp>
      <p:sp>
        <p:nvSpPr>
          <p:cNvPr id="4" name="TextBox 4">
            <a:extLst>
              <a:ext uri="{FF2B5EF4-FFF2-40B4-BE49-F238E27FC236}">
                <a16:creationId xmlns:a16="http://schemas.microsoft.com/office/drawing/2014/main" id="{716B2EA5-4C89-4DE8-8107-3947FB940C72}"/>
              </a:ext>
            </a:extLst>
          </p:cNvPr>
          <p:cNvSpPr txBox="1"/>
          <p:nvPr/>
        </p:nvSpPr>
        <p:spPr>
          <a:xfrm>
            <a:off x="6934196" y="5042120"/>
            <a:ext cx="5257800"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High set up cost – even though LAN and WAN are expensive WAN is more expensive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 security isn’t that good – Some hackers might be able to hack into the network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Maintenance issues – maintaining a network that operates 24/7 can be quite hard</a:t>
            </a:r>
          </a:p>
        </p:txBody>
      </p:sp>
      <p:pic>
        <p:nvPicPr>
          <p:cNvPr id="5" name="Picture 4">
            <a:extLst>
              <a:ext uri="{FF2B5EF4-FFF2-40B4-BE49-F238E27FC236}">
                <a16:creationId xmlns:a16="http://schemas.microsoft.com/office/drawing/2014/main" id="{8640BBD1-66EE-42CB-B702-B9F6740E191C}"/>
              </a:ext>
            </a:extLst>
          </p:cNvPr>
          <p:cNvPicPr>
            <a:picLocks noChangeAspect="1"/>
          </p:cNvPicPr>
          <p:nvPr/>
        </p:nvPicPr>
        <p:blipFill>
          <a:blip r:embed="rId3"/>
          <a:srcRect l="11116" t="41102" r="62034" b="51580"/>
          <a:stretch>
            <a:fillRect/>
          </a:stretch>
        </p:blipFill>
        <p:spPr>
          <a:xfrm>
            <a:off x="6934196" y="4250496"/>
            <a:ext cx="4610020" cy="706767"/>
          </a:xfrm>
          <a:prstGeom prst="rect">
            <a:avLst/>
          </a:prstGeom>
          <a:noFill/>
          <a:ln cap="flat">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371600" y="659419"/>
            <a:ext cx="9601200" cy="5933885"/>
          </a:xfrm>
        </p:spPr>
        <p:txBody>
          <a:bodyPr>
            <a:normAutofit fontScale="85000" lnSpcReduction="20000"/>
          </a:bodyPr>
          <a:lstStyle/>
          <a:p>
            <a:pPr marL="0" indent="0">
              <a:buNone/>
            </a:pPr>
            <a:r>
              <a:rPr lang="en-GB" sz="1600" u="sng" dirty="0" smtClean="0"/>
              <a:t>Uses Of the Network</a:t>
            </a:r>
          </a:p>
          <a:p>
            <a:pPr marL="0" indent="0">
              <a:buNone/>
            </a:pPr>
            <a:r>
              <a:rPr lang="en-GB" sz="1600" dirty="0" smtClean="0"/>
              <a:t>Networks may be  used for different purposes as discussed below:</a:t>
            </a:r>
          </a:p>
          <a:p>
            <a:pPr marL="0" indent="0">
              <a:buNone/>
            </a:pPr>
            <a:r>
              <a:rPr lang="en-GB" sz="1600" dirty="0" smtClean="0"/>
              <a:t>communication with other users: You can communicate by email, online chats, social media and forums.</a:t>
            </a:r>
          </a:p>
          <a:p>
            <a:pPr marL="0" indent="0">
              <a:buNone/>
            </a:pPr>
            <a:r>
              <a:rPr lang="en-GB" sz="1600" dirty="0" smtClean="0"/>
              <a:t>Multi User Environment: Gaming – playing games online.</a:t>
            </a:r>
          </a:p>
          <a:p>
            <a:pPr marL="0" indent="0">
              <a:buNone/>
            </a:pPr>
            <a:r>
              <a:rPr lang="en-GB" sz="1600" dirty="0" smtClean="0"/>
              <a:t>Sharing of Files: Sharing files is also important because you can store files centrally and this will make it easy to access. </a:t>
            </a:r>
            <a:r>
              <a:rPr lang="en-GB" sz="1600" dirty="0"/>
              <a:t>Storing files is centrally saved in the cloud, users will be able to save music and videos for business or individual </a:t>
            </a:r>
            <a:r>
              <a:rPr lang="en-GB" sz="1600" dirty="0" smtClean="0"/>
              <a:t>use. </a:t>
            </a:r>
            <a:r>
              <a:rPr lang="en-GB" sz="1600" dirty="0"/>
              <a:t>Back ups will also be available for the users which means files won’t be lost and the network will be secure</a:t>
            </a:r>
            <a:r>
              <a:rPr lang="en-GB" sz="1600" dirty="0" smtClean="0"/>
              <a:t>.</a:t>
            </a:r>
            <a:endParaRPr lang="en-GB" sz="1600" dirty="0"/>
          </a:p>
          <a:p>
            <a:pPr marL="0" indent="0">
              <a:buNone/>
            </a:pPr>
            <a:r>
              <a:rPr lang="en-GB" sz="1600" dirty="0" smtClean="0"/>
              <a:t>Sharing of Resources: you should be able to connect to a printer and print work or a scanner.</a:t>
            </a:r>
          </a:p>
          <a:p>
            <a:pPr marL="0" indent="0">
              <a:buNone/>
            </a:pPr>
            <a:r>
              <a:rPr lang="en-GB" sz="1600" dirty="0" smtClean="0"/>
              <a:t>Home </a:t>
            </a:r>
            <a:r>
              <a:rPr lang="en-GB" sz="1600" dirty="0"/>
              <a:t>Chores: </a:t>
            </a:r>
            <a:r>
              <a:rPr lang="en-GB" sz="1600" dirty="0" smtClean="0"/>
              <a:t>A good use of the network is browsing </a:t>
            </a:r>
            <a:r>
              <a:rPr lang="en-GB" sz="1600" dirty="0"/>
              <a:t>the internet </a:t>
            </a:r>
            <a:r>
              <a:rPr lang="en-GB" sz="1600" dirty="0" smtClean="0"/>
              <a:t>it must be secure to allow the </a:t>
            </a:r>
            <a:r>
              <a:rPr lang="en-GB" sz="1600" dirty="0"/>
              <a:t>user to do online shopping and insert their card details into the website.</a:t>
            </a:r>
          </a:p>
          <a:p>
            <a:pPr marL="0" indent="0">
              <a:buNone/>
            </a:pPr>
            <a:r>
              <a:rPr lang="en-GB" sz="1600" dirty="0" smtClean="0"/>
              <a:t>Collaboration: multiple people can work on the same file, they people can upload and retain work from the software. E.g. Trello, Wrike.</a:t>
            </a:r>
          </a:p>
          <a:p>
            <a:pPr marL="0" indent="0">
              <a:buNone/>
            </a:pPr>
            <a:endParaRPr lang="en-GB" sz="1600" dirty="0"/>
          </a:p>
          <a:p>
            <a:pPr marL="0" indent="0">
              <a:buNone/>
            </a:pPr>
            <a:r>
              <a:rPr lang="en-GB" sz="1600" u="sng" dirty="0" smtClean="0"/>
              <a:t>How does the network affect user experience</a:t>
            </a:r>
            <a:endParaRPr lang="en-GB" sz="1600" u="sng" dirty="0"/>
          </a:p>
          <a:p>
            <a:pPr marL="0" indent="0">
              <a:buNone/>
            </a:pPr>
            <a:r>
              <a:rPr lang="en-GB" sz="1600" dirty="0" smtClean="0"/>
              <a:t>Speed – the network would have to be fast because users would be sending files across the network.</a:t>
            </a:r>
          </a:p>
          <a:p>
            <a:pPr marL="0" indent="0">
              <a:buNone/>
            </a:pPr>
            <a:r>
              <a:rPr lang="en-GB" sz="1600" dirty="0" smtClean="0"/>
              <a:t>Security – The network would have to be secured because users wouldn’t want hackers to gain access to their files.         </a:t>
            </a:r>
          </a:p>
          <a:p>
            <a:pPr marL="0" indent="0">
              <a:buNone/>
            </a:pPr>
            <a:r>
              <a:rPr lang="en-GB" sz="1600" dirty="0" smtClean="0"/>
              <a:t>Connectivity (wired, wireless) – A network should have wireless connectivity because this would mean more people can connect to it and bring their devices to also connect to the internet.</a:t>
            </a:r>
          </a:p>
          <a:p>
            <a:pPr marL="0" indent="0">
              <a:buNone/>
            </a:pPr>
            <a:r>
              <a:rPr lang="en-GB" sz="1600" dirty="0" smtClean="0"/>
              <a:t>Reliability – The network must be reliable otherwise users wouldn’t save their files or connected their devices to the network. Which is why the network has to frequently be backed up.</a:t>
            </a:r>
          </a:p>
          <a:p>
            <a:pPr marL="0" indent="0">
              <a:buNone/>
            </a:pPr>
            <a:r>
              <a:rPr lang="en-GB" sz="1600" dirty="0" smtClean="0"/>
              <a:t>CAT6 – Having CAT6 wires means you network is backward compatible. This means you use files from and data that use the older version of the </a:t>
            </a:r>
            <a:r>
              <a:rPr lang="en-GB" sz="1600" smtClean="0"/>
              <a:t>same program.</a:t>
            </a:r>
            <a:endParaRPr lang="en-GB" sz="1600" dirty="0" smtClean="0"/>
          </a:p>
          <a:p>
            <a:pPr marL="0" indent="0">
              <a:buNone/>
            </a:pPr>
            <a:endParaRPr lang="en-GB" sz="1600" dirty="0" smtClean="0"/>
          </a:p>
        </p:txBody>
      </p:sp>
    </p:spTree>
    <p:extLst>
      <p:ext uri="{BB962C8B-B14F-4D97-AF65-F5344CB8AC3E}">
        <p14:creationId xmlns:p14="http://schemas.microsoft.com/office/powerpoint/2010/main" val="3526604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4DB24B2-FAAC-4611-A10A-D4B934E89D9D}"/>
              </a:ext>
            </a:extLst>
          </p:cNvPr>
          <p:cNvSpPr txBox="1">
            <a:spLocks noGrp="1"/>
          </p:cNvSpPr>
          <p:nvPr>
            <p:ph type="body" idx="4294967295"/>
          </p:nvPr>
        </p:nvSpPr>
        <p:spPr>
          <a:xfrm>
            <a:off x="838203" y="633048"/>
            <a:ext cx="10515600" cy="4518635"/>
          </a:xfrm>
        </p:spPr>
        <p:txBody>
          <a:bodyPr/>
          <a:lstStyle/>
          <a:p>
            <a:pPr marL="0" lvl="0" indent="0">
              <a:buNone/>
            </a:pPr>
            <a:r>
              <a:rPr lang="en-GB" sz="1600" u="sng">
                <a:solidFill>
                  <a:srgbClr val="000000"/>
                </a:solidFill>
              </a:rPr>
              <a:t>Which network I have chosen </a:t>
            </a:r>
          </a:p>
          <a:p>
            <a:pPr marL="0" lvl="0" indent="0">
              <a:buNone/>
            </a:pPr>
            <a:r>
              <a:rPr lang="en-GB" sz="1600">
                <a:solidFill>
                  <a:srgbClr val="000000"/>
                </a:solidFill>
              </a:rPr>
              <a:t>I have chose to use LAN as the network that the music shop ‘First Music’ is going to use, I have chosen LAN because compares to WAN it is cheaper to set up. LAN also has a limited coverage which isn’t going to be too large for the music shop as there's only going to be one music shop created by this business, using LAN also means that I there can be a cloud that everyone in the business can access and in that cloud is where each person has access to store and file files and documents and use. Also it is easy to manage computers and for a music shop they would need to have the latest software and apps so when it comes to updating computers it can be done at the same time without any complication. However having choosing LAN network this means that the business would spent quite a lot of money as setting LAN network is not every cheap but affordable, and there’s a limitation to how big the company can expand to as there is a restriction is on the coverage as the network is based on a small geographical area (within a city).</a:t>
            </a:r>
          </a:p>
          <a:p>
            <a:pPr marL="0" lvl="0" indent="0">
              <a:buNone/>
            </a:pPr>
            <a:endParaRPr lang="en-GB" sz="1600" u="sng"/>
          </a:p>
        </p:txBody>
      </p:sp>
      <p:pic>
        <p:nvPicPr>
          <p:cNvPr id="3" name="Picture 3">
            <a:extLst>
              <a:ext uri="{FF2B5EF4-FFF2-40B4-BE49-F238E27FC236}">
                <a16:creationId xmlns:a16="http://schemas.microsoft.com/office/drawing/2014/main" id="{85178CF5-BE76-48A8-A664-C030A949E0CE}"/>
              </a:ext>
            </a:extLst>
          </p:cNvPr>
          <p:cNvPicPr>
            <a:picLocks noChangeAspect="1"/>
          </p:cNvPicPr>
          <p:nvPr/>
        </p:nvPicPr>
        <p:blipFill>
          <a:blip r:embed="rId3"/>
          <a:srcRect l="2106" t="33402" r="78194" b="35127"/>
          <a:stretch>
            <a:fillRect/>
          </a:stretch>
        </p:blipFill>
        <p:spPr>
          <a:xfrm>
            <a:off x="763194" y="4620801"/>
            <a:ext cx="1670992" cy="1501472"/>
          </a:xfrm>
          <a:prstGeom prst="rect">
            <a:avLst/>
          </a:prstGeom>
          <a:noFill/>
          <a:ln cap="flat">
            <a:noFill/>
          </a:ln>
        </p:spPr>
      </p:pic>
      <p:pic>
        <p:nvPicPr>
          <p:cNvPr id="4" name="Picture 5">
            <a:extLst>
              <a:ext uri="{FF2B5EF4-FFF2-40B4-BE49-F238E27FC236}">
                <a16:creationId xmlns:a16="http://schemas.microsoft.com/office/drawing/2014/main" id="{017AF4C8-7289-4D4E-B76C-3813265D530B}"/>
              </a:ext>
            </a:extLst>
          </p:cNvPr>
          <p:cNvPicPr>
            <a:picLocks noChangeAspect="1"/>
          </p:cNvPicPr>
          <p:nvPr/>
        </p:nvPicPr>
        <p:blipFill>
          <a:blip r:embed="rId4"/>
          <a:srcRect l="34507" t="48629" r="55060" b="32205"/>
          <a:stretch>
            <a:fillRect/>
          </a:stretch>
        </p:blipFill>
        <p:spPr>
          <a:xfrm>
            <a:off x="2618164" y="5192136"/>
            <a:ext cx="1453045" cy="1501472"/>
          </a:xfrm>
          <a:prstGeom prst="rect">
            <a:avLst/>
          </a:prstGeom>
          <a:noFill/>
          <a:ln cap="flat">
            <a:noFill/>
          </a:ln>
        </p:spPr>
      </p:pic>
      <p:sp>
        <p:nvSpPr>
          <p:cNvPr id="5" name="TextBox 6">
            <a:extLst>
              <a:ext uri="{FF2B5EF4-FFF2-40B4-BE49-F238E27FC236}">
                <a16:creationId xmlns:a16="http://schemas.microsoft.com/office/drawing/2014/main" id="{DF5448EB-1850-4250-9FDE-ED59E2F90FB9}"/>
              </a:ext>
            </a:extLst>
          </p:cNvPr>
          <p:cNvSpPr txBox="1"/>
          <p:nvPr/>
        </p:nvSpPr>
        <p:spPr>
          <a:xfrm>
            <a:off x="4180188" y="3813953"/>
            <a:ext cx="3786283" cy="23083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You can share expensive peripherals like laser printers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A file server can be installed so you can store and share documents centrally.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You can electronically send emails between computers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All the computers on the network can be managed together</a:t>
            </a:r>
          </a:p>
        </p:txBody>
      </p:sp>
      <p:sp>
        <p:nvSpPr>
          <p:cNvPr id="6" name="TextBox 7">
            <a:extLst>
              <a:ext uri="{FF2B5EF4-FFF2-40B4-BE49-F238E27FC236}">
                <a16:creationId xmlns:a16="http://schemas.microsoft.com/office/drawing/2014/main" id="{E67D284A-311F-470E-A92C-18BFB1623382}"/>
              </a:ext>
            </a:extLst>
          </p:cNvPr>
          <p:cNvSpPr txBox="1"/>
          <p:nvPr/>
        </p:nvSpPr>
        <p:spPr>
          <a:xfrm>
            <a:off x="8334435" y="3813953"/>
            <a:ext cx="4153488"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Expensive to set up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Requires sophisticated servers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Violation of privacy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Maintenance job</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Only covers small geographical area (within a city)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268C119-E852-4772-887B-D9BE6065B3A6}"/>
              </a:ext>
            </a:extLst>
          </p:cNvPr>
          <p:cNvSpPr txBox="1">
            <a:spLocks noGrp="1"/>
          </p:cNvSpPr>
          <p:nvPr>
            <p:ph type="body" idx="4294967295"/>
          </p:nvPr>
        </p:nvSpPr>
        <p:spPr>
          <a:xfrm>
            <a:off x="838203" y="677012"/>
            <a:ext cx="11308457" cy="3750612"/>
          </a:xfrm>
        </p:spPr>
        <p:txBody>
          <a:bodyPr/>
          <a:lstStyle/>
          <a:p>
            <a:pPr marL="0" lvl="0" indent="0">
              <a:buNone/>
            </a:pPr>
            <a:r>
              <a:rPr lang="en-GB" sz="1600" u="sng">
                <a:solidFill>
                  <a:srgbClr val="000000"/>
                </a:solidFill>
              </a:rPr>
              <a:t>Peer to Peer Architecture</a:t>
            </a:r>
          </a:p>
          <a:p>
            <a:pPr marL="0" lvl="0" indent="0">
              <a:buNone/>
            </a:pPr>
            <a:r>
              <a:rPr lang="en-GB" sz="1600">
                <a:solidFill>
                  <a:srgbClr val="000000"/>
                </a:solidFill>
              </a:rPr>
              <a:t>In a peer to peer network all the work stations are connected to each other either wired or wirelessly. Meaning files can share be instantly shared between devices without the need for a central server like a hub or switch. </a:t>
            </a:r>
          </a:p>
          <a:p>
            <a:pPr marL="0" lvl="0" indent="0">
              <a:buNone/>
            </a:pPr>
            <a:r>
              <a:rPr lang="en-GB" sz="1600" u="sng">
                <a:solidFill>
                  <a:srgbClr val="000000"/>
                </a:solidFill>
              </a:rPr>
              <a:t>How peer to peer will affect the users experience</a:t>
            </a:r>
          </a:p>
          <a:p>
            <a:pPr marL="0" lvl="0" indent="0">
              <a:buNone/>
            </a:pPr>
            <a:r>
              <a:rPr lang="en-GB" sz="1600">
                <a:solidFill>
                  <a:srgbClr val="000000"/>
                </a:solidFill>
              </a:rPr>
              <a:t>Peer to peer servers are quite slow as everyone is using the network at the same time without any restrictions. The user would have to set restrictions that the other users would have to follow other wise they would be able to access their files. The speed of peer to peer depends on how many workstations are connected (if there's a lot the server will tend to be quite slow and if there's not a lot the server will be quite fast). Connecting new workstations to the server is really easy you can connect each device wirelessly or you can connect using wires. Peer to peer server is less reliable compared to client server as if one workstation gets a virus, it could spread to every other workstation as it each users responsibility to make sure that they're workstations backed up and secure. Data transfer within a peer to peer server is easy as you are able to access another users workstation to retrieve files, this can be a risk as users might get access to files that are private. </a:t>
            </a:r>
          </a:p>
        </p:txBody>
      </p:sp>
      <p:sp>
        <p:nvSpPr>
          <p:cNvPr id="3" name="TextBox 7">
            <a:extLst>
              <a:ext uri="{FF2B5EF4-FFF2-40B4-BE49-F238E27FC236}">
                <a16:creationId xmlns:a16="http://schemas.microsoft.com/office/drawing/2014/main" id="{91809289-D27D-43E4-A514-10689AD7BDE5}"/>
              </a:ext>
            </a:extLst>
          </p:cNvPr>
          <p:cNvSpPr txBox="1"/>
          <p:nvPr/>
        </p:nvSpPr>
        <p:spPr>
          <a:xfrm>
            <a:off x="672806" y="4567409"/>
            <a:ext cx="5557137" cy="280077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There’s no need to buy an expensive server as each workstation has access to all files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Less expensive compared to client server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There's no need for specialist staff (e.g. network technician) as each user sets their own restrictions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Setting up is easier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If a workstation fails it wont affect the network or any other workstation</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600" b="0" i="0" u="none" strike="noStrike" kern="1200" cap="none" spc="0" baseline="0">
              <a:solidFill>
                <a:srgbClr val="000000"/>
              </a:solidFill>
              <a:uFillTx/>
              <a:latin typeface="Calibri Light"/>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600" b="0" i="0" u="sng" strike="noStrike" kern="1200" cap="none" spc="0" baseline="0">
              <a:solidFill>
                <a:srgbClr val="000000"/>
              </a:solidFill>
              <a:uFillTx/>
              <a:latin typeface="Calibri Light"/>
            </a:endParaRPr>
          </a:p>
        </p:txBody>
      </p:sp>
      <p:sp>
        <p:nvSpPr>
          <p:cNvPr id="4" name="TextBox 7">
            <a:extLst>
              <a:ext uri="{FF2B5EF4-FFF2-40B4-BE49-F238E27FC236}">
                <a16:creationId xmlns:a16="http://schemas.microsoft.com/office/drawing/2014/main" id="{5414BD59-20FE-4E13-B87A-202555E62C62}"/>
              </a:ext>
            </a:extLst>
          </p:cNvPr>
          <p:cNvSpPr txBox="1"/>
          <p:nvPr/>
        </p:nvSpPr>
        <p:spPr>
          <a:xfrm>
            <a:off x="6326203" y="4567409"/>
            <a:ext cx="5982617" cy="23083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Disadvantages</a:t>
            </a:r>
            <a:endParaRPr lang="en-GB" sz="1600" b="0" i="0" u="sng" strike="noStrike" kern="0" cap="none" spc="0" baseline="0">
              <a:solidFill>
                <a:srgbClr val="000000"/>
              </a:solidFill>
              <a:uFillTx/>
              <a:latin typeface="Calibri Light"/>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Files aren’t centrally backed up meaning if files are lost they are gone there's no way of getting them back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Security is not good as each user has to make sure their workstation is backed up and secure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Workstations can become slow</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Making sure that there's no viruses is a responsibility for each user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There's not a lot of security except the restrictions.</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600" b="0" i="0" u="none" strike="noStrike" kern="1200" cap="none" spc="0" baseline="0">
              <a:solidFill>
                <a:srgbClr val="000000"/>
              </a:solidFill>
              <a:uFillTx/>
              <a:latin typeface="Calibri Light"/>
            </a:endParaRPr>
          </a:p>
        </p:txBody>
      </p:sp>
      <p:pic>
        <p:nvPicPr>
          <p:cNvPr id="5" name="Picture 6">
            <a:extLst>
              <a:ext uri="{FF2B5EF4-FFF2-40B4-BE49-F238E27FC236}">
                <a16:creationId xmlns:a16="http://schemas.microsoft.com/office/drawing/2014/main" id="{03C20527-E11B-4197-B6D1-E38E2F7FB564}"/>
              </a:ext>
            </a:extLst>
          </p:cNvPr>
          <p:cNvPicPr>
            <a:picLocks noChangeAspect="1"/>
          </p:cNvPicPr>
          <p:nvPr/>
        </p:nvPicPr>
        <p:blipFill>
          <a:blip r:embed="rId3"/>
          <a:srcRect l="4109" t="55356" r="79405" b="14279"/>
          <a:stretch>
            <a:fillRect/>
          </a:stretch>
        </p:blipFill>
        <p:spPr>
          <a:xfrm>
            <a:off x="10103735" y="3859353"/>
            <a:ext cx="935742" cy="969465"/>
          </a:xfrm>
          <a:prstGeom prst="rect">
            <a:avLst/>
          </a:prstGeom>
          <a:noFill/>
          <a:ln cap="flat">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8B5927A-5776-4190-931C-E1F7FA81C90A}"/>
              </a:ext>
            </a:extLst>
          </p:cNvPr>
          <p:cNvSpPr txBox="1">
            <a:spLocks noGrp="1"/>
          </p:cNvSpPr>
          <p:nvPr>
            <p:ph type="body" idx="4294967295"/>
          </p:nvPr>
        </p:nvSpPr>
        <p:spPr>
          <a:xfrm>
            <a:off x="838203" y="780166"/>
            <a:ext cx="10515600" cy="5532714"/>
          </a:xfrm>
        </p:spPr>
        <p:txBody>
          <a:bodyPr/>
          <a:lstStyle/>
          <a:p>
            <a:pPr marL="0" lvl="0" indent="0">
              <a:lnSpc>
                <a:spcPct val="74000"/>
              </a:lnSpc>
              <a:buNone/>
            </a:pPr>
            <a:r>
              <a:rPr lang="en-GB" sz="1600" u="sng">
                <a:solidFill>
                  <a:srgbClr val="000000"/>
                </a:solidFill>
                <a:latin typeface="Calibri Light" pitchFamily="34"/>
              </a:rPr>
              <a:t>Client Server Architecture</a:t>
            </a:r>
          </a:p>
          <a:p>
            <a:pPr marL="0" lvl="0" indent="0">
              <a:lnSpc>
                <a:spcPct val="74000"/>
              </a:lnSpc>
              <a:buNone/>
            </a:pPr>
            <a:r>
              <a:rPr lang="en-GB" sz="1600">
                <a:solidFill>
                  <a:srgbClr val="000000"/>
                </a:solidFill>
                <a:latin typeface="Calibri Light" pitchFamily="34"/>
              </a:rPr>
              <a:t>In client server network all the workstations are connected to the server and the server sets all the restrictions such as what files you can access, what website you can go old, etc. All files are centrally stored in the server so everything is backed up. The server can be upgraded so it works faster.</a:t>
            </a:r>
          </a:p>
          <a:p>
            <a:pPr marL="0" lvl="0" indent="0">
              <a:lnSpc>
                <a:spcPct val="74000"/>
              </a:lnSpc>
              <a:buNone/>
            </a:pPr>
            <a:r>
              <a:rPr lang="en-GB" sz="1600" u="sng">
                <a:solidFill>
                  <a:srgbClr val="000000"/>
                </a:solidFill>
                <a:latin typeface="Calibri Light" pitchFamily="34"/>
              </a:rPr>
              <a:t>How client server will affect the user’s experiance</a:t>
            </a:r>
          </a:p>
          <a:p>
            <a:pPr marL="0" lvl="0" indent="0">
              <a:lnSpc>
                <a:spcPct val="74000"/>
              </a:lnSpc>
              <a:buNone/>
            </a:pPr>
            <a:r>
              <a:rPr lang="en-GB" sz="1600">
                <a:solidFill>
                  <a:srgbClr val="000000"/>
                </a:solidFill>
                <a:latin typeface="Calibri Light" pitchFamily="34"/>
              </a:rPr>
              <a:t>Client server – server is quite fast if you have a high end hub, within client server – server if your hub is high end then your workstations will be high functioning. Connecting new devices to your hub is easy as it is done wired (with one wire going from you workstation to your hub). Client server – server is more secure compared to peer to peer because as long as your hub is backed up and secured frequently all your workstations connected will also be backed up and secure. This server is not as reliable as your hub can crash, if you hub crashes your workstations wouldn’t be able to access the internet or share files. Transferring files through client server – server is easy as files are shared to you through the server and files are centrally backed up in hub.</a:t>
            </a:r>
          </a:p>
          <a:p>
            <a:pPr marL="0" lvl="0" indent="0">
              <a:lnSpc>
                <a:spcPct val="74000"/>
              </a:lnSpc>
              <a:buNone/>
            </a:pPr>
            <a:r>
              <a:rPr lang="en-GB" sz="1600" u="sng">
                <a:solidFill>
                  <a:srgbClr val="000000"/>
                </a:solidFill>
                <a:latin typeface="Calibri Light" pitchFamily="34"/>
              </a:rPr>
              <a:t>Uses of client server network</a:t>
            </a:r>
          </a:p>
          <a:p>
            <a:pPr marL="0" lvl="0" indent="0">
              <a:lnSpc>
                <a:spcPct val="74000"/>
              </a:lnSpc>
              <a:buNone/>
            </a:pPr>
            <a:r>
              <a:rPr lang="en-GB" sz="1600">
                <a:solidFill>
                  <a:srgbClr val="000000"/>
                </a:solidFill>
                <a:latin typeface="Calibri Light" pitchFamily="34"/>
              </a:rPr>
              <a:t>Used in schools</a:t>
            </a:r>
          </a:p>
          <a:p>
            <a:pPr marL="0" lvl="0" indent="0">
              <a:lnSpc>
                <a:spcPct val="74000"/>
              </a:lnSpc>
              <a:buNone/>
            </a:pPr>
            <a:r>
              <a:rPr lang="en-GB" sz="1600">
                <a:solidFill>
                  <a:srgbClr val="000000"/>
                </a:solidFill>
                <a:latin typeface="Calibri Light" pitchFamily="34"/>
              </a:rPr>
              <a:t>Used in universities</a:t>
            </a:r>
          </a:p>
          <a:p>
            <a:pPr marL="0" lvl="0" indent="0">
              <a:lnSpc>
                <a:spcPct val="74000"/>
              </a:lnSpc>
              <a:buNone/>
            </a:pPr>
            <a:r>
              <a:rPr lang="en-GB" sz="1600">
                <a:solidFill>
                  <a:srgbClr val="000000"/>
                </a:solidFill>
                <a:latin typeface="Calibri Light" pitchFamily="34"/>
              </a:rPr>
              <a:t>Small business</a:t>
            </a:r>
          </a:p>
          <a:p>
            <a:pPr marL="0" lvl="0" indent="0">
              <a:lnSpc>
                <a:spcPct val="74000"/>
              </a:lnSpc>
              <a:buNone/>
            </a:pPr>
            <a:endParaRPr lang="en-GB" sz="1600">
              <a:latin typeface="Calibri Light" pitchFamily="34"/>
            </a:endParaRPr>
          </a:p>
          <a:p>
            <a:pPr lvl="0">
              <a:lnSpc>
                <a:spcPct val="74000"/>
              </a:lnSpc>
            </a:pPr>
            <a:endParaRPr lang="en-GB" sz="1600" u="sng">
              <a:latin typeface="Calibri Light" pitchFamily="34"/>
            </a:endParaRPr>
          </a:p>
        </p:txBody>
      </p:sp>
      <p:sp>
        <p:nvSpPr>
          <p:cNvPr id="3" name="TextBox 7">
            <a:extLst>
              <a:ext uri="{FF2B5EF4-FFF2-40B4-BE49-F238E27FC236}">
                <a16:creationId xmlns:a16="http://schemas.microsoft.com/office/drawing/2014/main" id="{495CA682-4BE5-4B36-92A5-6858E99E51C3}"/>
              </a:ext>
            </a:extLst>
          </p:cNvPr>
          <p:cNvSpPr txBox="1"/>
          <p:nvPr/>
        </p:nvSpPr>
        <p:spPr>
          <a:xfrm>
            <a:off x="2569235" y="4981468"/>
            <a:ext cx="5237344" cy="156965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All files are centrally stored</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Network restrictions are controlled </a:t>
            </a:r>
            <a:r>
              <a:rPr lang="en-GB" sz="1600" b="0" i="0" u="none" strike="noStrike" kern="0" cap="none" spc="0" baseline="0">
                <a:solidFill>
                  <a:srgbClr val="000000"/>
                </a:solidFill>
                <a:uFillTx/>
                <a:latin typeface="Calibri Light"/>
              </a:rPr>
              <a:t>centrally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Backups and security are controlled centrally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Users can only access shared data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More secured compared to peer to peer</a:t>
            </a:r>
          </a:p>
        </p:txBody>
      </p:sp>
      <p:sp>
        <p:nvSpPr>
          <p:cNvPr id="4" name="TextBox 7">
            <a:extLst>
              <a:ext uri="{FF2B5EF4-FFF2-40B4-BE49-F238E27FC236}">
                <a16:creationId xmlns:a16="http://schemas.microsoft.com/office/drawing/2014/main" id="{D5F32276-5898-4920-99C9-2F38C7573BB4}"/>
              </a:ext>
            </a:extLst>
          </p:cNvPr>
          <p:cNvSpPr txBox="1"/>
          <p:nvPr/>
        </p:nvSpPr>
        <p:spPr>
          <a:xfrm>
            <a:off x="6955740" y="4946858"/>
            <a:ext cx="4539913"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0" cap="none" spc="0" baseline="0">
                <a:solidFill>
                  <a:srgbClr val="000000"/>
                </a:solidFill>
                <a:uFillTx/>
                <a:latin typeface="Calibri Light"/>
              </a:rPr>
              <a:t>Disa</a:t>
            </a:r>
            <a:r>
              <a:rPr lang="en-GB" sz="1600" b="0" i="0" u="sng" strike="noStrike" kern="1200" cap="none" spc="0" baseline="0">
                <a:solidFill>
                  <a:srgbClr val="000000"/>
                </a:solidFill>
                <a:uFillTx/>
                <a:latin typeface="Calibri Light"/>
              </a:rPr>
              <a:t>dvantage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You will need a network specialist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Servers can be expensive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If the server fails then the whole buildings workstations that are connected to the server will not work</a:t>
            </a:r>
            <a:endParaRPr lang="en-GB" sz="1600" b="0" i="0" u="none" strike="noStrike" kern="1200" cap="none" spc="0" baseline="0">
              <a:solidFill>
                <a:srgbClr val="000000"/>
              </a:solidFill>
              <a:uFillTx/>
              <a:latin typeface="Calibri Light"/>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600" b="0" i="0" u="sng" strike="noStrike" kern="1200" cap="none" spc="0" baseline="0">
              <a:solidFill>
                <a:srgbClr val="000000"/>
              </a:solidFill>
              <a:uFillTx/>
              <a:latin typeface="Calibri Light"/>
            </a:endParaRPr>
          </a:p>
        </p:txBody>
      </p:sp>
      <p:pic>
        <p:nvPicPr>
          <p:cNvPr id="5" name="Picture 4">
            <a:extLst>
              <a:ext uri="{FF2B5EF4-FFF2-40B4-BE49-F238E27FC236}">
                <a16:creationId xmlns:a16="http://schemas.microsoft.com/office/drawing/2014/main" id="{0BE81C75-ECFB-4729-BCA1-D99F54628ECF}"/>
              </a:ext>
            </a:extLst>
          </p:cNvPr>
          <p:cNvPicPr>
            <a:picLocks noChangeAspect="1"/>
          </p:cNvPicPr>
          <p:nvPr/>
        </p:nvPicPr>
        <p:blipFill>
          <a:blip r:embed="rId3"/>
          <a:srcRect l="2030" t="56679" r="77500" b="21936"/>
          <a:stretch>
            <a:fillRect/>
          </a:stretch>
        </p:blipFill>
        <p:spPr>
          <a:xfrm>
            <a:off x="8402613" y="3546518"/>
            <a:ext cx="2223683" cy="1306805"/>
          </a:xfrm>
          <a:prstGeom prst="rect">
            <a:avLst/>
          </a:prstGeom>
          <a:noFill/>
          <a:ln cap="flat">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22914B-37BD-493B-94CF-782BE319BDCB}"/>
              </a:ext>
            </a:extLst>
          </p:cNvPr>
          <p:cNvSpPr txBox="1">
            <a:spLocks noGrp="1"/>
          </p:cNvSpPr>
          <p:nvPr>
            <p:ph type="body" idx="4294967295"/>
          </p:nvPr>
        </p:nvSpPr>
        <p:spPr/>
        <p:txBody>
          <a:bodyPr/>
          <a:lstStyle/>
          <a:p>
            <a:pPr marL="0" lvl="0" indent="0">
              <a:buNone/>
            </a:pPr>
            <a:r>
              <a:rPr lang="en-GB" u="sng"/>
              <a:t>Which network architecture is have chose</a:t>
            </a:r>
          </a:p>
          <a:p>
            <a:pPr marL="0" lvl="0" indent="0">
              <a:buNone/>
            </a:pPr>
            <a:r>
              <a:rPr lang="en-GB"/>
              <a:t>After viewing the information for client server and peer to peer I have came to the conclusion that the best network architecture to use is client server as it means users have set restrictions to which files they can access and which they cant, also all files are backed up in the hub. All workstations are made secure in the hub. Connecting new devices to star topology can be done wirelessly meaning client will be able to bring their devices to the shop and connect onto the network</a:t>
            </a:r>
          </a:p>
        </p:txBody>
      </p:sp>
      <p:pic>
        <p:nvPicPr>
          <p:cNvPr id="3" name="Picture 2">
            <a:extLst>
              <a:ext uri="{FF2B5EF4-FFF2-40B4-BE49-F238E27FC236}">
                <a16:creationId xmlns:a16="http://schemas.microsoft.com/office/drawing/2014/main" id="{692F679D-675C-4BA3-8F38-C23EB1CC5B6B}"/>
              </a:ext>
            </a:extLst>
          </p:cNvPr>
          <p:cNvPicPr>
            <a:picLocks noChangeAspect="1"/>
          </p:cNvPicPr>
          <p:nvPr/>
        </p:nvPicPr>
        <p:blipFill>
          <a:blip r:embed="rId2"/>
          <a:srcRect l="2030" t="56679" r="77500" b="21936"/>
          <a:stretch>
            <a:fillRect/>
          </a:stretch>
        </p:blipFill>
        <p:spPr>
          <a:xfrm>
            <a:off x="1629671" y="4918118"/>
            <a:ext cx="2223683" cy="1306805"/>
          </a:xfrm>
          <a:prstGeom prst="rect">
            <a:avLst/>
          </a:prstGeom>
          <a:noFill/>
          <a:ln cap="flat">
            <a:noFill/>
          </a:ln>
        </p:spPr>
      </p:pic>
      <p:sp>
        <p:nvSpPr>
          <p:cNvPr id="4" name="TextBox 7">
            <a:extLst>
              <a:ext uri="{FF2B5EF4-FFF2-40B4-BE49-F238E27FC236}">
                <a16:creationId xmlns:a16="http://schemas.microsoft.com/office/drawing/2014/main" id="{FDA2F2A7-DB49-4269-9499-413F83BBC8F8}"/>
              </a:ext>
            </a:extLst>
          </p:cNvPr>
          <p:cNvSpPr txBox="1"/>
          <p:nvPr/>
        </p:nvSpPr>
        <p:spPr>
          <a:xfrm>
            <a:off x="2983897" y="3205493"/>
            <a:ext cx="5237344" cy="156965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All files are centrally stored</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Network restrictions are controlled </a:t>
            </a:r>
            <a:r>
              <a:rPr lang="en-GB" sz="1600" b="0" i="0" u="none" strike="noStrike" kern="0" cap="none" spc="0" baseline="0">
                <a:solidFill>
                  <a:srgbClr val="000000"/>
                </a:solidFill>
                <a:uFillTx/>
                <a:latin typeface="Calibri Light"/>
              </a:rPr>
              <a:t>centrally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Backups and security are controlled centrally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Users can only access shared data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More secured compared to peer to peer</a:t>
            </a:r>
          </a:p>
        </p:txBody>
      </p:sp>
      <p:sp>
        <p:nvSpPr>
          <p:cNvPr id="5" name="TextBox 7">
            <a:extLst>
              <a:ext uri="{FF2B5EF4-FFF2-40B4-BE49-F238E27FC236}">
                <a16:creationId xmlns:a16="http://schemas.microsoft.com/office/drawing/2014/main" id="{9E716785-BBEC-4799-AFC5-D880C0FAE524}"/>
              </a:ext>
            </a:extLst>
          </p:cNvPr>
          <p:cNvSpPr txBox="1"/>
          <p:nvPr/>
        </p:nvSpPr>
        <p:spPr>
          <a:xfrm>
            <a:off x="7412940" y="3205493"/>
            <a:ext cx="4539913"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0" cap="none" spc="0" baseline="0">
                <a:solidFill>
                  <a:srgbClr val="000000"/>
                </a:solidFill>
                <a:uFillTx/>
                <a:latin typeface="Calibri Light"/>
              </a:rPr>
              <a:t>Disa</a:t>
            </a:r>
            <a:r>
              <a:rPr lang="en-GB" sz="1600" b="0" i="0" u="sng" strike="noStrike" kern="1200" cap="none" spc="0" baseline="0">
                <a:solidFill>
                  <a:srgbClr val="000000"/>
                </a:solidFill>
                <a:uFillTx/>
                <a:latin typeface="Calibri Light"/>
              </a:rPr>
              <a:t>dvantage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You will need a network specialist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Servers can be expensive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If the server fails then the whole buildings workstations that are connected to the server will not work</a:t>
            </a:r>
            <a:endParaRPr lang="en-GB" sz="1600" b="0" i="0" u="none" strike="noStrike" kern="1200" cap="none" spc="0" baseline="0">
              <a:solidFill>
                <a:srgbClr val="000000"/>
              </a:solidFill>
              <a:uFillTx/>
              <a:latin typeface="Calibri Light"/>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GB" sz="1600" b="0" i="0" u="sng" strike="noStrike" kern="1200" cap="none" spc="0" baseline="0">
              <a:solidFill>
                <a:srgbClr val="000000"/>
              </a:solidFill>
              <a:uFillTx/>
              <a:latin typeface="Calibri Ligh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A276-6085-4822-8CC6-3417D3883118}"/>
              </a:ext>
            </a:extLst>
          </p:cNvPr>
          <p:cNvSpPr txBox="1">
            <a:spLocks noGrp="1"/>
          </p:cNvSpPr>
          <p:nvPr>
            <p:ph type="title"/>
          </p:nvPr>
        </p:nvSpPr>
        <p:spPr>
          <a:xfrm>
            <a:off x="1274883" y="0"/>
            <a:ext cx="10348548" cy="659419"/>
          </a:xfrm>
          <a:prstGeom prst="rect">
            <a:avLst/>
          </a:prstGeom>
          <a:noFill/>
          <a:ln>
            <a:noFill/>
          </a:ln>
        </p:spPr>
        <p:txBody>
          <a:bodyPr vert="horz" wrap="square" lIns="91440" tIns="45720" rIns="91440" bIns="45720" anchor="t" anchorCtr="0" compatLnSpc="1">
            <a:normAutofit/>
          </a:bodyPr>
          <a:lstStyle/>
          <a:p>
            <a:pPr lvl="0">
              <a:lnSpc>
                <a:spcPct val="89000"/>
              </a:lnSpc>
              <a:spcBef>
                <a:spcPts val="0"/>
              </a:spcBef>
            </a:pPr>
            <a:r>
              <a:rPr lang="en-GB" sz="3600">
                <a:solidFill>
                  <a:srgbClr val="1A2E40"/>
                </a:solidFill>
                <a:latin typeface="Franklin Gothic Book"/>
              </a:rPr>
              <a:t>Task 1: The features and uses of computer networks</a:t>
            </a:r>
          </a:p>
        </p:txBody>
      </p:sp>
      <p:sp>
        <p:nvSpPr>
          <p:cNvPr id="3" name="Content Placeholder 2">
            <a:extLst>
              <a:ext uri="{FF2B5EF4-FFF2-40B4-BE49-F238E27FC236}">
                <a16:creationId xmlns:a16="http://schemas.microsoft.com/office/drawing/2014/main" id="{51A7CD75-EBA1-4CC7-972D-5B94B8EE5ECC}"/>
              </a:ext>
            </a:extLst>
          </p:cNvPr>
          <p:cNvSpPr txBox="1">
            <a:spLocks noGrp="1"/>
          </p:cNvSpPr>
          <p:nvPr>
            <p:ph type="body" idx="4294967295"/>
          </p:nvPr>
        </p:nvSpPr>
        <p:spPr>
          <a:xfrm>
            <a:off x="1274883" y="587703"/>
            <a:ext cx="9601200" cy="2718200"/>
          </a:xfrm>
        </p:spPr>
        <p:txBody>
          <a:bodyPr/>
          <a:lstStyle/>
          <a:p>
            <a:pPr marL="0" lvl="0" indent="0">
              <a:lnSpc>
                <a:spcPct val="84000"/>
              </a:lnSpc>
              <a:buNone/>
            </a:pPr>
            <a:r>
              <a:rPr lang="en-GB" sz="1600" u="sng">
                <a:solidFill>
                  <a:srgbClr val="000000"/>
                </a:solidFill>
              </a:rPr>
              <a:t>Network topologies</a:t>
            </a:r>
          </a:p>
          <a:p>
            <a:pPr marL="0" lvl="0" indent="0">
              <a:lnSpc>
                <a:spcPct val="84000"/>
              </a:lnSpc>
              <a:buNone/>
            </a:pPr>
            <a:r>
              <a:rPr lang="en-GB" sz="1600">
                <a:solidFill>
                  <a:srgbClr val="000000"/>
                </a:solidFill>
              </a:rPr>
              <a:t>Network topology shows the layout of a network. It shows you how each workstation and or hub is connected to each other. Network topology describe how workstations share files and how they transfer data. </a:t>
            </a:r>
          </a:p>
          <a:p>
            <a:pPr marL="0" lvl="0" indent="0">
              <a:lnSpc>
                <a:spcPct val="84000"/>
              </a:lnSpc>
              <a:buNone/>
            </a:pPr>
            <a:endParaRPr lang="en-GB" sz="1600">
              <a:solidFill>
                <a:srgbClr val="000000"/>
              </a:solidFill>
            </a:endParaRPr>
          </a:p>
          <a:p>
            <a:pPr marL="0" lvl="0" indent="0">
              <a:lnSpc>
                <a:spcPct val="84000"/>
              </a:lnSpc>
              <a:buNone/>
            </a:pPr>
            <a:r>
              <a:rPr lang="en-GB" sz="1600" u="sng">
                <a:solidFill>
                  <a:srgbClr val="000000"/>
                </a:solidFill>
              </a:rPr>
              <a:t>Uses Of Network Topologies</a:t>
            </a:r>
          </a:p>
          <a:p>
            <a:pPr marL="0" lvl="0" indent="0">
              <a:lnSpc>
                <a:spcPct val="84000"/>
              </a:lnSpc>
              <a:buNone/>
            </a:pPr>
            <a:r>
              <a:rPr lang="en-GB" sz="1600">
                <a:solidFill>
                  <a:srgbClr val="000000"/>
                </a:solidFill>
              </a:rPr>
              <a:t>Schools</a:t>
            </a:r>
          </a:p>
          <a:p>
            <a:pPr marL="0" lvl="0" indent="0">
              <a:lnSpc>
                <a:spcPct val="84000"/>
              </a:lnSpc>
              <a:buNone/>
            </a:pPr>
            <a:r>
              <a:rPr lang="en-GB" sz="1600">
                <a:solidFill>
                  <a:srgbClr val="000000"/>
                </a:solidFill>
              </a:rPr>
              <a:t>Offices</a:t>
            </a:r>
          </a:p>
          <a:p>
            <a:pPr marL="0" lvl="0" indent="0">
              <a:lnSpc>
                <a:spcPct val="84000"/>
              </a:lnSpc>
              <a:buNone/>
            </a:pPr>
            <a:r>
              <a:rPr lang="en-GB" sz="1600">
                <a:solidFill>
                  <a:srgbClr val="000000"/>
                </a:solidFill>
              </a:rPr>
              <a:t>Big companies (apple)</a:t>
            </a:r>
          </a:p>
          <a:p>
            <a:pPr marL="0" lvl="0" indent="0">
              <a:lnSpc>
                <a:spcPct val="84000"/>
              </a:lnSpc>
              <a:buNone/>
            </a:pPr>
            <a:endParaRPr lang="en-GB" sz="1600" u="sng"/>
          </a:p>
          <a:p>
            <a:pPr marL="0" lvl="0" indent="0">
              <a:lnSpc>
                <a:spcPct val="84000"/>
              </a:lnSpc>
              <a:buNone/>
            </a:pPr>
            <a:endParaRPr lang="en-GB" sz="1600" u="sng"/>
          </a:p>
          <a:p>
            <a:pPr marL="0" lvl="0" indent="0">
              <a:lnSpc>
                <a:spcPct val="84000"/>
              </a:lnSpc>
              <a:buNone/>
            </a:pPr>
            <a:endParaRPr lang="en-GB" sz="1600" u="sng"/>
          </a:p>
          <a:p>
            <a:pPr marL="0" lvl="0" indent="0">
              <a:lnSpc>
                <a:spcPct val="84000"/>
              </a:lnSpc>
              <a:buNone/>
            </a:pPr>
            <a:endParaRPr lang="en-GB" sz="1600"/>
          </a:p>
        </p:txBody>
      </p:sp>
      <p:pic>
        <p:nvPicPr>
          <p:cNvPr id="4" name="Picture 5">
            <a:extLst>
              <a:ext uri="{FF2B5EF4-FFF2-40B4-BE49-F238E27FC236}">
                <a16:creationId xmlns:a16="http://schemas.microsoft.com/office/drawing/2014/main" id="{2657E95C-8DC1-425A-A430-B0C239F1A1F3}"/>
              </a:ext>
            </a:extLst>
          </p:cNvPr>
          <p:cNvPicPr>
            <a:picLocks noChangeAspect="1"/>
          </p:cNvPicPr>
          <p:nvPr/>
        </p:nvPicPr>
        <p:blipFill>
          <a:blip r:embed="rId2"/>
          <a:srcRect l="21642" t="16181" r="6182" b="13504"/>
          <a:stretch>
            <a:fillRect/>
          </a:stretch>
        </p:blipFill>
        <p:spPr>
          <a:xfrm>
            <a:off x="797859" y="3893606"/>
            <a:ext cx="5214064" cy="2857335"/>
          </a:xfrm>
          <a:prstGeom prst="rect">
            <a:avLst/>
          </a:prstGeom>
          <a:noFill/>
          <a:ln cap="flat">
            <a:noFill/>
          </a:ln>
        </p:spPr>
      </p:pic>
      <p:sp>
        <p:nvSpPr>
          <p:cNvPr id="5" name="TextBox 6">
            <a:extLst>
              <a:ext uri="{FF2B5EF4-FFF2-40B4-BE49-F238E27FC236}">
                <a16:creationId xmlns:a16="http://schemas.microsoft.com/office/drawing/2014/main" id="{EFD31BE8-CDDB-48C6-B41C-C3E44C70B4F0}"/>
              </a:ext>
            </a:extLst>
          </p:cNvPr>
          <p:cNvSpPr txBox="1"/>
          <p:nvPr/>
        </p:nvSpPr>
        <p:spPr>
          <a:xfrm>
            <a:off x="5898776" y="2658169"/>
            <a:ext cx="4071704" cy="113877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sng" strike="noStrike" kern="1200" cap="none" spc="0" baseline="0">
                <a:solidFill>
                  <a:srgbClr val="000000"/>
                </a:solidFill>
                <a:uFillTx/>
                <a:latin typeface="Calibri Light"/>
              </a:rPr>
              <a:t>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It has low expenses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Easy to set up and connect workstations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Its good for small networks</a:t>
            </a:r>
          </a:p>
        </p:txBody>
      </p:sp>
      <p:sp>
        <p:nvSpPr>
          <p:cNvPr id="6" name="TextBox 7">
            <a:extLst>
              <a:ext uri="{FF2B5EF4-FFF2-40B4-BE49-F238E27FC236}">
                <a16:creationId xmlns:a16="http://schemas.microsoft.com/office/drawing/2014/main" id="{95394BC8-98CA-4C8C-8D42-BBAEDCB45243}"/>
              </a:ext>
            </a:extLst>
          </p:cNvPr>
          <p:cNvSpPr txBox="1"/>
          <p:nvPr/>
        </p:nvSpPr>
        <p:spPr>
          <a:xfrm>
            <a:off x="7178058" y="4226923"/>
            <a:ext cx="4071704" cy="140038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sng" strike="noStrike" kern="1200" cap="none" spc="0" baseline="0">
                <a:solidFill>
                  <a:srgbClr val="000000"/>
                </a:solidFill>
                <a:uFillTx/>
                <a:latin typeface="Calibri Light"/>
              </a:rPr>
              <a:t>Disadvantages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Its not easy to find fails in within the network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Cable length is limited</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Not very fast working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8BF31F-28CE-4F11-BB5F-43DC41EFAFC6}"/>
              </a:ext>
            </a:extLst>
          </p:cNvPr>
          <p:cNvSpPr txBox="1">
            <a:spLocks noGrp="1"/>
          </p:cNvSpPr>
          <p:nvPr>
            <p:ph type="body" idx="4294967295"/>
          </p:nvPr>
        </p:nvSpPr>
        <p:spPr>
          <a:xfrm>
            <a:off x="1459519" y="588462"/>
            <a:ext cx="9601200" cy="3649434"/>
          </a:xfrm>
        </p:spPr>
        <p:txBody>
          <a:bodyPr/>
          <a:lstStyle/>
          <a:p>
            <a:pPr marL="0" lvl="0" indent="0">
              <a:lnSpc>
                <a:spcPct val="84000"/>
              </a:lnSpc>
              <a:buNone/>
            </a:pPr>
            <a:r>
              <a:rPr lang="en-GB" sz="1600" u="sng" dirty="0">
                <a:solidFill>
                  <a:srgbClr val="000000"/>
                </a:solidFill>
              </a:rPr>
              <a:t>Bus Topology</a:t>
            </a:r>
          </a:p>
          <a:p>
            <a:pPr marL="0" lvl="0" indent="0">
              <a:lnSpc>
                <a:spcPct val="84000"/>
              </a:lnSpc>
              <a:buNone/>
            </a:pPr>
            <a:r>
              <a:rPr lang="en-US" sz="1600" dirty="0">
                <a:solidFill>
                  <a:srgbClr val="000000"/>
                </a:solidFill>
              </a:rPr>
              <a:t>Bus topology is a network topology that connected each workstation to the same (wire) meaning sharing data can be really easy. However is there is a problem it can be hard to detect. </a:t>
            </a:r>
          </a:p>
          <a:p>
            <a:pPr marL="0" lvl="0" indent="0">
              <a:lnSpc>
                <a:spcPct val="84000"/>
              </a:lnSpc>
              <a:buNone/>
            </a:pPr>
            <a:r>
              <a:rPr lang="en-US" sz="1600" u="sng" dirty="0">
                <a:solidFill>
                  <a:srgbClr val="000000"/>
                </a:solidFill>
              </a:rPr>
              <a:t>How bus topology will affect the users experience</a:t>
            </a:r>
          </a:p>
          <a:p>
            <a:pPr marL="0" lvl="0" indent="0">
              <a:lnSpc>
                <a:spcPct val="84000"/>
              </a:lnSpc>
              <a:buNone/>
            </a:pPr>
            <a:r>
              <a:rPr lang="en-GB" sz="1600" dirty="0">
                <a:solidFill>
                  <a:srgbClr val="000000"/>
                </a:solidFill>
              </a:rPr>
              <a:t>BUS topology is not fast because every computer on the network has to transmit through one cable. it is either computers are waiting for one another or there is collision on the network which means slow </a:t>
            </a:r>
            <a:r>
              <a:rPr lang="en-GB" sz="1600" dirty="0" smtClean="0">
                <a:solidFill>
                  <a:srgbClr val="000000"/>
                </a:solidFill>
              </a:rPr>
              <a:t>network</a:t>
            </a:r>
            <a:r>
              <a:rPr lang="en-US" sz="1600" dirty="0" smtClean="0">
                <a:solidFill>
                  <a:srgbClr val="000000"/>
                </a:solidFill>
              </a:rPr>
              <a:t>. </a:t>
            </a:r>
            <a:r>
              <a:rPr lang="en-US" sz="1600" dirty="0">
                <a:solidFill>
                  <a:srgbClr val="000000"/>
                </a:solidFill>
              </a:rPr>
              <a:t>When it comes connectivity it can be hard for bus topology as you connect by using a wire, and the wires are quite expensive and to repair is also expensive. Bus topology isn’t very reliable as you constantly have to make sure that your workstations are running as otherwise your network will crash. However transferring files through bus topology is quite hard as it has to got through every workstation between the two workstation.</a:t>
            </a:r>
          </a:p>
          <a:p>
            <a:pPr marL="0" lvl="0" indent="0">
              <a:lnSpc>
                <a:spcPct val="84000"/>
              </a:lnSpc>
              <a:buNone/>
            </a:pPr>
            <a:r>
              <a:rPr lang="en-GB" sz="1600" u="sng" dirty="0">
                <a:solidFill>
                  <a:srgbClr val="000000"/>
                </a:solidFill>
              </a:rPr>
              <a:t>Uses of bus topology</a:t>
            </a:r>
          </a:p>
          <a:p>
            <a:pPr marL="0" lvl="0" indent="0">
              <a:lnSpc>
                <a:spcPct val="84000"/>
              </a:lnSpc>
              <a:buNone/>
            </a:pPr>
            <a:r>
              <a:rPr lang="en-GB" sz="1600" dirty="0">
                <a:solidFill>
                  <a:srgbClr val="000000"/>
                </a:solidFill>
              </a:rPr>
              <a:t>Small offices</a:t>
            </a:r>
          </a:p>
        </p:txBody>
      </p:sp>
      <p:pic>
        <p:nvPicPr>
          <p:cNvPr id="3" name="Picture 2">
            <a:extLst>
              <a:ext uri="{FF2B5EF4-FFF2-40B4-BE49-F238E27FC236}">
                <a16:creationId xmlns:a16="http://schemas.microsoft.com/office/drawing/2014/main" id="{DC567FA3-E50D-457C-9843-91F0711E4DCC}"/>
              </a:ext>
            </a:extLst>
          </p:cNvPr>
          <p:cNvPicPr>
            <a:picLocks noChangeAspect="1"/>
          </p:cNvPicPr>
          <p:nvPr/>
        </p:nvPicPr>
        <p:blipFill>
          <a:blip r:embed="rId3"/>
          <a:stretch>
            <a:fillRect/>
          </a:stretch>
        </p:blipFill>
        <p:spPr>
          <a:xfrm>
            <a:off x="9585408" y="3280766"/>
            <a:ext cx="2204453" cy="1336743"/>
          </a:xfrm>
          <a:prstGeom prst="rect">
            <a:avLst/>
          </a:prstGeom>
          <a:noFill/>
          <a:ln cap="flat">
            <a:noFill/>
          </a:ln>
        </p:spPr>
      </p:pic>
      <p:sp>
        <p:nvSpPr>
          <p:cNvPr id="4" name="TextBox 3">
            <a:extLst>
              <a:ext uri="{FF2B5EF4-FFF2-40B4-BE49-F238E27FC236}">
                <a16:creationId xmlns:a16="http://schemas.microsoft.com/office/drawing/2014/main" id="{7BDF1FC8-290E-44B3-976D-8BF574E2D03A}"/>
              </a:ext>
            </a:extLst>
          </p:cNvPr>
          <p:cNvSpPr txBox="1"/>
          <p:nvPr/>
        </p:nvSpPr>
        <p:spPr>
          <a:xfrm>
            <a:off x="1459519" y="4962366"/>
            <a:ext cx="4378567" cy="113877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sng" strike="noStrike" kern="1200" cap="none" spc="0" baseline="0">
                <a:solidFill>
                  <a:srgbClr val="000000"/>
                </a:solidFill>
                <a:uFillTx/>
                <a:latin typeface="Calibri Light"/>
              </a:rPr>
              <a:t>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Installing a Bus topology is easy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Cheap instillation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Doesn’t require much cable</a:t>
            </a:r>
          </a:p>
        </p:txBody>
      </p:sp>
      <p:sp>
        <p:nvSpPr>
          <p:cNvPr id="5" name="TextBox 4">
            <a:extLst>
              <a:ext uri="{FF2B5EF4-FFF2-40B4-BE49-F238E27FC236}">
                <a16:creationId xmlns:a16="http://schemas.microsoft.com/office/drawing/2014/main" id="{64E941F8-378E-42CC-A189-FD8DFE2BA71C}"/>
              </a:ext>
            </a:extLst>
          </p:cNvPr>
          <p:cNvSpPr txBox="1"/>
          <p:nvPr/>
        </p:nvSpPr>
        <p:spPr>
          <a:xfrm>
            <a:off x="5422190" y="4962366"/>
            <a:ext cx="5898483" cy="175432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sng" strike="noStrike" kern="1200" cap="none" spc="0" baseline="0">
                <a:solidFill>
                  <a:srgbClr val="000000"/>
                </a:solidFill>
                <a:uFillTx/>
                <a:latin typeface="Calibri Light"/>
              </a:rPr>
              <a:t>Disadvantages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If a main component fails the whole network would go down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Becomes slow because of data collision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700" b="0" i="0" u="none" strike="noStrike" kern="1200" cap="none" spc="0" baseline="0">
                <a:solidFill>
                  <a:srgbClr val="000000"/>
                </a:solidFill>
                <a:uFillTx/>
                <a:latin typeface="Calibri Light"/>
              </a:rPr>
              <a:t>Security is a risk and everyone on the network has access to all files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0EA1B5-E040-4595-ADC0-6C2AFEF0DDFE}"/>
              </a:ext>
            </a:extLst>
          </p:cNvPr>
          <p:cNvSpPr txBox="1">
            <a:spLocks noGrp="1"/>
          </p:cNvSpPr>
          <p:nvPr>
            <p:ph type="body" idx="4294967295"/>
          </p:nvPr>
        </p:nvSpPr>
        <p:spPr>
          <a:xfrm>
            <a:off x="1371600" y="659419"/>
            <a:ext cx="9601200" cy="5576486"/>
          </a:xfrm>
        </p:spPr>
        <p:txBody>
          <a:bodyPr/>
          <a:lstStyle/>
          <a:p>
            <a:pPr marL="0" lvl="0" indent="0">
              <a:lnSpc>
                <a:spcPct val="84000"/>
              </a:lnSpc>
              <a:buNone/>
            </a:pPr>
            <a:r>
              <a:rPr lang="en-GB" sz="1600" u="sng"/>
              <a:t>Star Topology</a:t>
            </a:r>
          </a:p>
          <a:p>
            <a:pPr marL="0" lvl="0" indent="0">
              <a:lnSpc>
                <a:spcPct val="84000"/>
              </a:lnSpc>
              <a:buNone/>
            </a:pPr>
            <a:r>
              <a:rPr lang="en-US" sz="1600">
                <a:solidFill>
                  <a:srgbClr val="000000"/>
                </a:solidFill>
              </a:rPr>
              <a:t>In this topology all the workstations are connected to one hub that controls everything, in the hub is where all files are backed up and made sure is secured as if someone hacks into your hub they would have access to all workstations connected. This type of topology is commonly used in used in schools and small offices. The hub or switch sets restrictions that all the other workstations have to follow.</a:t>
            </a:r>
          </a:p>
          <a:p>
            <a:pPr marL="0" lvl="0" indent="0">
              <a:lnSpc>
                <a:spcPct val="84000"/>
              </a:lnSpc>
              <a:buNone/>
            </a:pPr>
            <a:r>
              <a:rPr lang="en-US" sz="1600" u="sng">
                <a:solidFill>
                  <a:srgbClr val="000000"/>
                </a:solidFill>
              </a:rPr>
              <a:t>How star topology will affect the users experience</a:t>
            </a:r>
          </a:p>
          <a:p>
            <a:pPr marL="0" lvl="0" indent="0">
              <a:lnSpc>
                <a:spcPct val="84000"/>
              </a:lnSpc>
              <a:buNone/>
            </a:pPr>
            <a:r>
              <a:rPr lang="en-US" sz="1600">
                <a:solidFill>
                  <a:srgbClr val="000000"/>
                </a:solidFill>
              </a:rPr>
              <a:t>Star topology is a fast topology if your hub is high end, and as the owners of ‘First Music’ are willing to spend quite a lot when it comes to security, their network if going to be fast. Connecting a new device to star topology is quite easy as you can connect wirelessly which means other client would be able to bring their own devices and connect to the hub and share files. Star topology is reliable because if your hub is backed up and has anti-virus then all your workstations connected will be secure, all files are connect file’s are backed up on the hub. Star topologies are not common to network failures as long as your hub is good. Sending files through star topology is really easy as because files are shared through your hub and only goes through your hub and device which your sending to which makes star topology more secure compared to the other topologies.</a:t>
            </a:r>
          </a:p>
          <a:p>
            <a:pPr marL="0" lvl="0" indent="0">
              <a:lnSpc>
                <a:spcPct val="84000"/>
              </a:lnSpc>
              <a:buNone/>
            </a:pPr>
            <a:r>
              <a:rPr lang="en-US" sz="1600">
                <a:solidFill>
                  <a:srgbClr val="000000"/>
                </a:solidFill>
              </a:rPr>
              <a:t> </a:t>
            </a:r>
            <a:r>
              <a:rPr lang="en-US" sz="1600" u="sng">
                <a:solidFill>
                  <a:srgbClr val="000000"/>
                </a:solidFill>
              </a:rPr>
              <a:t>Uses of Star topology</a:t>
            </a:r>
          </a:p>
          <a:p>
            <a:pPr marL="0" lvl="0" indent="0">
              <a:lnSpc>
                <a:spcPct val="84000"/>
              </a:lnSpc>
              <a:spcBef>
                <a:spcPts val="0"/>
              </a:spcBef>
              <a:spcAft>
                <a:spcPts val="0"/>
              </a:spcAft>
              <a:buNone/>
            </a:pPr>
            <a:r>
              <a:rPr lang="en-US" sz="1600">
                <a:solidFill>
                  <a:srgbClr val="000000"/>
                </a:solidFill>
              </a:rPr>
              <a:t>Small offices</a:t>
            </a:r>
          </a:p>
          <a:p>
            <a:pPr marL="0" lvl="0" indent="0">
              <a:lnSpc>
                <a:spcPct val="84000"/>
              </a:lnSpc>
              <a:spcBef>
                <a:spcPts val="0"/>
              </a:spcBef>
              <a:spcAft>
                <a:spcPts val="0"/>
              </a:spcAft>
              <a:buNone/>
            </a:pPr>
            <a:r>
              <a:rPr lang="en-US" sz="1600">
                <a:solidFill>
                  <a:srgbClr val="000000"/>
                </a:solidFill>
              </a:rPr>
              <a:t>Schools</a:t>
            </a:r>
          </a:p>
          <a:p>
            <a:pPr marL="0" lvl="0" indent="0">
              <a:lnSpc>
                <a:spcPct val="84000"/>
              </a:lnSpc>
              <a:spcBef>
                <a:spcPts val="0"/>
              </a:spcBef>
              <a:spcAft>
                <a:spcPts val="0"/>
              </a:spcAft>
              <a:buNone/>
            </a:pPr>
            <a:r>
              <a:rPr lang="en-US" sz="1600">
                <a:solidFill>
                  <a:srgbClr val="000000"/>
                </a:solidFill>
              </a:rPr>
              <a:t>Small businesses</a:t>
            </a:r>
          </a:p>
          <a:p>
            <a:pPr marL="0" lvl="0" indent="0">
              <a:lnSpc>
                <a:spcPct val="84000"/>
              </a:lnSpc>
              <a:buNone/>
            </a:pPr>
            <a:endParaRPr lang="en-GB" sz="1600" u="sng"/>
          </a:p>
        </p:txBody>
      </p:sp>
      <p:sp>
        <p:nvSpPr>
          <p:cNvPr id="3" name="TextBox 2">
            <a:extLst>
              <a:ext uri="{FF2B5EF4-FFF2-40B4-BE49-F238E27FC236}">
                <a16:creationId xmlns:a16="http://schemas.microsoft.com/office/drawing/2014/main" id="{65B1A86F-BDC8-4D15-9DE3-6572EEC6F843}"/>
              </a:ext>
            </a:extLst>
          </p:cNvPr>
          <p:cNvSpPr txBox="1"/>
          <p:nvPr/>
        </p:nvSpPr>
        <p:spPr>
          <a:xfrm>
            <a:off x="3432072" y="4835520"/>
            <a:ext cx="3467103" cy="132343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Very reliable – if a wire breaks the network wouldn’t go down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High performance – there is no data collision</a:t>
            </a:r>
          </a:p>
        </p:txBody>
      </p:sp>
      <p:sp>
        <p:nvSpPr>
          <p:cNvPr id="4" name="TextBox 3">
            <a:extLst>
              <a:ext uri="{FF2B5EF4-FFF2-40B4-BE49-F238E27FC236}">
                <a16:creationId xmlns:a16="http://schemas.microsoft.com/office/drawing/2014/main" id="{E202414E-9543-45E2-B78B-3BE3B3C4F29E}"/>
              </a:ext>
            </a:extLst>
          </p:cNvPr>
          <p:cNvSpPr txBox="1"/>
          <p:nvPr/>
        </p:nvSpPr>
        <p:spPr>
          <a:xfrm>
            <a:off x="6657609" y="4835520"/>
            <a:ext cx="4604077" cy="156965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Expensive to install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Extra hardware is needed  (hub switch,)</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You need specialist to maintain you network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If th</a:t>
            </a:r>
            <a:r>
              <a:rPr lang="en-GB" sz="1600" b="0" i="0" u="none" strike="noStrike" kern="0" cap="none" spc="0" baseline="0">
                <a:solidFill>
                  <a:srgbClr val="000000"/>
                </a:solidFill>
                <a:uFillTx/>
                <a:latin typeface="Calibri Light"/>
              </a:rPr>
              <a:t>e hub fails the workstations would have access to the internet</a:t>
            </a:r>
            <a:endParaRPr lang="en-GB" sz="1600" b="0" i="0" u="none" strike="noStrike" kern="1200" cap="none" spc="0" baseline="0">
              <a:solidFill>
                <a:srgbClr val="000000"/>
              </a:solidFill>
              <a:uFillTx/>
              <a:latin typeface="Calibri Light"/>
            </a:endParaRPr>
          </a:p>
        </p:txBody>
      </p:sp>
      <p:pic>
        <p:nvPicPr>
          <p:cNvPr id="5" name="Picture 4">
            <a:extLst>
              <a:ext uri="{FF2B5EF4-FFF2-40B4-BE49-F238E27FC236}">
                <a16:creationId xmlns:a16="http://schemas.microsoft.com/office/drawing/2014/main" id="{C7E1758F-ADC4-4CB2-8A72-016BBF060364}"/>
              </a:ext>
            </a:extLst>
          </p:cNvPr>
          <p:cNvPicPr>
            <a:picLocks noChangeAspect="1"/>
          </p:cNvPicPr>
          <p:nvPr/>
        </p:nvPicPr>
        <p:blipFill>
          <a:blip r:embed="rId3"/>
          <a:srcRect l="8313" t="41086" r="83089" b="41676"/>
          <a:stretch>
            <a:fillRect/>
          </a:stretch>
        </p:blipFill>
        <p:spPr>
          <a:xfrm>
            <a:off x="10378641" y="4032833"/>
            <a:ext cx="1188317" cy="1340199"/>
          </a:xfrm>
          <a:prstGeom prst="rect">
            <a:avLst/>
          </a:prstGeom>
          <a:noFill/>
          <a:ln cap="flat">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D182B5-AE5D-4401-A6A4-9F1F8E05CFC6}"/>
              </a:ext>
            </a:extLst>
          </p:cNvPr>
          <p:cNvSpPr txBox="1">
            <a:spLocks noGrp="1"/>
          </p:cNvSpPr>
          <p:nvPr>
            <p:ph type="body" idx="4294967295"/>
          </p:nvPr>
        </p:nvSpPr>
        <p:spPr>
          <a:xfrm>
            <a:off x="1371600" y="659419"/>
            <a:ext cx="9601200" cy="3924229"/>
          </a:xfrm>
        </p:spPr>
        <p:txBody>
          <a:bodyPr>
            <a:noAutofit/>
          </a:bodyPr>
          <a:lstStyle/>
          <a:p>
            <a:pPr marL="0" lvl="0" indent="0">
              <a:buNone/>
            </a:pPr>
            <a:r>
              <a:rPr lang="en-GB" sz="1600" u="sng"/>
              <a:t>Ring Topology</a:t>
            </a:r>
          </a:p>
          <a:p>
            <a:pPr marL="0" lvl="0" indent="0">
              <a:buNone/>
            </a:pPr>
            <a:r>
              <a:rPr lang="en-GB" sz="1600">
                <a:solidFill>
                  <a:srgbClr val="000000"/>
                </a:solidFill>
              </a:rPr>
              <a:t>In ring topology all the workstations are connected by one wire. Transmitting data can be quite slow as data only travels in one way and if there’s a lot of workstations before your location, sending data will be really hard. Workstations are connected by using wires.</a:t>
            </a:r>
          </a:p>
          <a:p>
            <a:pPr marL="0" lvl="0" indent="0">
              <a:buNone/>
            </a:pPr>
            <a:r>
              <a:rPr lang="en-GB" sz="1600" u="sng">
                <a:solidFill>
                  <a:srgbClr val="000000"/>
                </a:solidFill>
              </a:rPr>
              <a:t>How ring topology will affect the users experience</a:t>
            </a:r>
          </a:p>
          <a:p>
            <a:pPr marL="0" lvl="0" indent="0">
              <a:buNone/>
            </a:pPr>
            <a:r>
              <a:rPr lang="en-GB" sz="1600">
                <a:solidFill>
                  <a:srgbClr val="000000"/>
                </a:solidFill>
              </a:rPr>
              <a:t>Ring topology is a good topology however there isn’t a hub or switch setting restrictions meaning users will be able to do anything. Data transmission is quite slow as it has to go through every workstation in the way, this also results in low security has no files are kept secret. Connecting new devices to the network is easy and it doesn’t affect the network. When it comes to reliability ring topology isn’t very reliable as each workstation has to be managed as if one workstation fails then the whole network would go down. Sending files through ring topology is quite slow as if there a lot of workstations in between the 2 workstations between the two sending the files it would have to go through all the workstation in between.</a:t>
            </a:r>
          </a:p>
          <a:p>
            <a:pPr marL="0" lvl="0" indent="0">
              <a:buNone/>
            </a:pPr>
            <a:r>
              <a:rPr lang="en-GB" sz="1600" u="sng">
                <a:solidFill>
                  <a:srgbClr val="000000"/>
                </a:solidFill>
              </a:rPr>
              <a:t>Uses of Ring topology</a:t>
            </a:r>
          </a:p>
          <a:p>
            <a:pPr marL="0" lvl="0" indent="0">
              <a:buNone/>
            </a:pPr>
            <a:r>
              <a:rPr lang="en-GB" sz="1600">
                <a:solidFill>
                  <a:srgbClr val="000000"/>
                </a:solidFill>
              </a:rPr>
              <a:t>Small offices</a:t>
            </a:r>
          </a:p>
        </p:txBody>
      </p:sp>
      <p:pic>
        <p:nvPicPr>
          <p:cNvPr id="3" name="Picture 7">
            <a:extLst>
              <a:ext uri="{FF2B5EF4-FFF2-40B4-BE49-F238E27FC236}">
                <a16:creationId xmlns:a16="http://schemas.microsoft.com/office/drawing/2014/main" id="{834746C0-E11F-4A61-A470-17E479A1BA6A}"/>
              </a:ext>
            </a:extLst>
          </p:cNvPr>
          <p:cNvPicPr>
            <a:picLocks noChangeAspect="1"/>
          </p:cNvPicPr>
          <p:nvPr/>
        </p:nvPicPr>
        <p:blipFill>
          <a:blip r:embed="rId2"/>
          <a:stretch>
            <a:fillRect/>
          </a:stretch>
        </p:blipFill>
        <p:spPr>
          <a:xfrm>
            <a:off x="10769144" y="3478679"/>
            <a:ext cx="1119253" cy="1261085"/>
          </a:xfrm>
          <a:prstGeom prst="rect">
            <a:avLst/>
          </a:prstGeom>
          <a:noFill/>
          <a:ln cap="flat">
            <a:noFill/>
          </a:ln>
        </p:spPr>
      </p:pic>
      <p:sp>
        <p:nvSpPr>
          <p:cNvPr id="4" name="TextBox 3">
            <a:extLst>
              <a:ext uri="{FF2B5EF4-FFF2-40B4-BE49-F238E27FC236}">
                <a16:creationId xmlns:a16="http://schemas.microsoft.com/office/drawing/2014/main" id="{F2977BC7-9885-49E0-8A39-293766258C17}"/>
              </a:ext>
            </a:extLst>
          </p:cNvPr>
          <p:cNvSpPr txBox="1"/>
          <p:nvPr/>
        </p:nvSpPr>
        <p:spPr>
          <a:xfrm>
            <a:off x="1371600" y="4583649"/>
            <a:ext cx="3156435" cy="206210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Data travels in one direction preventing data collision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Hub is not needed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Data transfer is fast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Connecting other workstations to the network is easy and it doesn’t affect the performance</a:t>
            </a:r>
          </a:p>
        </p:txBody>
      </p:sp>
      <p:sp>
        <p:nvSpPr>
          <p:cNvPr id="5" name="TextBox 4">
            <a:extLst>
              <a:ext uri="{FF2B5EF4-FFF2-40B4-BE49-F238E27FC236}">
                <a16:creationId xmlns:a16="http://schemas.microsoft.com/office/drawing/2014/main" id="{1781F5C5-7977-418F-AD38-51AA443B1214}"/>
              </a:ext>
            </a:extLst>
          </p:cNvPr>
          <p:cNvSpPr txBox="1"/>
          <p:nvPr/>
        </p:nvSpPr>
        <p:spPr>
          <a:xfrm>
            <a:off x="5436574" y="4583649"/>
            <a:ext cx="3742593" cy="132343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Data transmission speed if slow</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The whole network will go down if one workstation fails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Hardware is expensive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479076-95DD-4FB9-9035-EF6C0D550163}"/>
              </a:ext>
            </a:extLst>
          </p:cNvPr>
          <p:cNvSpPr txBox="1">
            <a:spLocks noGrp="1"/>
          </p:cNvSpPr>
          <p:nvPr>
            <p:ph type="body" idx="4294967295"/>
          </p:nvPr>
        </p:nvSpPr>
        <p:spPr>
          <a:xfrm>
            <a:off x="1371600" y="659419"/>
            <a:ext cx="9601200" cy="4295357"/>
          </a:xfrm>
        </p:spPr>
        <p:txBody>
          <a:bodyPr/>
          <a:lstStyle/>
          <a:p>
            <a:pPr marL="0" lvl="0" indent="0">
              <a:buNone/>
            </a:pPr>
            <a:r>
              <a:rPr lang="en-GB" sz="1600" u="sng"/>
              <a:t>Mesh Topology</a:t>
            </a:r>
          </a:p>
          <a:p>
            <a:pPr marL="0" lvl="0" indent="0">
              <a:buNone/>
            </a:pPr>
            <a:r>
              <a:rPr lang="en-GB" sz="1600"/>
              <a:t>Mesh topology is when all the workstations are connected to each other, in this topology data transmission is really easy as multiply devices are connected. However problems are hard to detect. Data can still be transmitted if one connection is cut.</a:t>
            </a:r>
          </a:p>
          <a:p>
            <a:pPr marL="0" lvl="0" indent="0">
              <a:buNone/>
            </a:pPr>
            <a:r>
              <a:rPr lang="en-GB" sz="1600" u="sng"/>
              <a:t>How Mesh Topology will affect the users experience</a:t>
            </a:r>
          </a:p>
          <a:p>
            <a:pPr marL="0" lvl="0" indent="0">
              <a:buNone/>
            </a:pPr>
            <a:r>
              <a:rPr lang="en-GB" sz="1600"/>
              <a:t>Mesh topology will be good for the company to use. Data transmission is fast and multiple workstation can send data at a time. Mesh topology is also fast as each device is independent and doesn't affect the network. Connecting new devices to Mesh topology is easy and it doesn’t affect the network. Mesh topology is very reliable because if one device fails it doesn't affect the  network. Sending files through Mesh topology is easy as each workstation is connected to each other and if the way they’re connected fails there's other ways that the data could reach its destination. </a:t>
            </a:r>
          </a:p>
          <a:p>
            <a:pPr marL="0" lvl="0" indent="0">
              <a:buNone/>
            </a:pPr>
            <a:r>
              <a:rPr lang="en-GB" sz="1600" u="sng"/>
              <a:t>Uses of Mesh Topology</a:t>
            </a:r>
          </a:p>
          <a:p>
            <a:pPr marL="0" lvl="0" indent="0">
              <a:buNone/>
            </a:pPr>
            <a:r>
              <a:rPr lang="en-GB" sz="1600"/>
              <a:t>Large companies (Asos)</a:t>
            </a:r>
          </a:p>
        </p:txBody>
      </p:sp>
      <p:pic>
        <p:nvPicPr>
          <p:cNvPr id="3" name="Picture 9">
            <a:extLst>
              <a:ext uri="{FF2B5EF4-FFF2-40B4-BE49-F238E27FC236}">
                <a16:creationId xmlns:a16="http://schemas.microsoft.com/office/drawing/2014/main" id="{A83C8A68-C5A9-47F7-8545-9089AC6D8345}"/>
              </a:ext>
            </a:extLst>
          </p:cNvPr>
          <p:cNvPicPr>
            <a:picLocks noChangeAspect="1"/>
          </p:cNvPicPr>
          <p:nvPr/>
        </p:nvPicPr>
        <p:blipFill>
          <a:blip r:embed="rId2"/>
          <a:stretch>
            <a:fillRect/>
          </a:stretch>
        </p:blipFill>
        <p:spPr>
          <a:xfrm>
            <a:off x="10497083" y="2849380"/>
            <a:ext cx="1232400" cy="1339815"/>
          </a:xfrm>
          <a:prstGeom prst="rect">
            <a:avLst/>
          </a:prstGeom>
          <a:noFill/>
          <a:ln cap="flat">
            <a:noFill/>
          </a:ln>
        </p:spPr>
      </p:pic>
      <p:sp>
        <p:nvSpPr>
          <p:cNvPr id="4" name="TextBox 3">
            <a:extLst>
              <a:ext uri="{FF2B5EF4-FFF2-40B4-BE49-F238E27FC236}">
                <a16:creationId xmlns:a16="http://schemas.microsoft.com/office/drawing/2014/main" id="{E7E514AD-9852-45A2-A9D2-223E691429B0}"/>
              </a:ext>
            </a:extLst>
          </p:cNvPr>
          <p:cNvSpPr txBox="1"/>
          <p:nvPr/>
        </p:nvSpPr>
        <p:spPr>
          <a:xfrm>
            <a:off x="1483239" y="4954767"/>
            <a:ext cx="4688960" cy="132343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High amounts of data transmission doesn’t affect the network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If a workstation fails it would fail the network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Adding more devices doesn’t affect the topology</a:t>
            </a:r>
          </a:p>
        </p:txBody>
      </p:sp>
      <p:sp>
        <p:nvSpPr>
          <p:cNvPr id="5" name="TextBox 4">
            <a:extLst>
              <a:ext uri="{FF2B5EF4-FFF2-40B4-BE49-F238E27FC236}">
                <a16:creationId xmlns:a16="http://schemas.microsoft.com/office/drawing/2014/main" id="{BE1B6E81-D60B-4929-BA3F-8C7E480D801B}"/>
              </a:ext>
            </a:extLst>
          </p:cNvPr>
          <p:cNvSpPr txBox="1"/>
          <p:nvPr/>
        </p:nvSpPr>
        <p:spPr>
          <a:xfrm>
            <a:off x="7134450" y="4837816"/>
            <a:ext cx="4595042" cy="107721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Setting up costs a lot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There’s a need for a network specialist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Replacing broken wires costs a lot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95D8FC-A19A-4C0B-9FE5-EA3EE09CEEEF}"/>
              </a:ext>
            </a:extLst>
          </p:cNvPr>
          <p:cNvSpPr txBox="1">
            <a:spLocks noGrp="1"/>
          </p:cNvSpPr>
          <p:nvPr>
            <p:ph type="body" idx="4294967295"/>
          </p:nvPr>
        </p:nvSpPr>
        <p:spPr>
          <a:xfrm>
            <a:off x="1289066" y="599224"/>
            <a:ext cx="9601200" cy="5207983"/>
          </a:xfrm>
        </p:spPr>
        <p:txBody>
          <a:bodyPr/>
          <a:lstStyle/>
          <a:p>
            <a:pPr marL="0" lvl="0" indent="0">
              <a:buNone/>
            </a:pPr>
            <a:r>
              <a:rPr lang="en-GB" u="sng"/>
              <a:t>Which network topology I have chosen</a:t>
            </a:r>
          </a:p>
          <a:p>
            <a:pPr marL="0" lvl="0" indent="0">
              <a:buNone/>
            </a:pPr>
            <a:r>
              <a:rPr lang="en-GB"/>
              <a:t>The topology that I have picked for the company ‘First Music’ is Star topology as it a high end topology and it isn’t too expensive. Making sure files and workstations are backed up and secure is all done centrally in the hub which lowers the risk of network failure and workstations getting hacked. Sharing files is also done in the hub. This network also allows users to download music as they have internet access which is controlled and permitted to each user in the hub. Also adding new devices to you network is easy meaning customers can bring their devices. Also if you hub is secure then all you workstations will be secure</a:t>
            </a:r>
          </a:p>
        </p:txBody>
      </p:sp>
      <p:pic>
        <p:nvPicPr>
          <p:cNvPr id="3" name="Picture 2">
            <a:extLst>
              <a:ext uri="{FF2B5EF4-FFF2-40B4-BE49-F238E27FC236}">
                <a16:creationId xmlns:a16="http://schemas.microsoft.com/office/drawing/2014/main" id="{14B47455-4D8D-4A3C-917D-37A31F816B4F}"/>
              </a:ext>
            </a:extLst>
          </p:cNvPr>
          <p:cNvPicPr>
            <a:picLocks noChangeAspect="1"/>
          </p:cNvPicPr>
          <p:nvPr/>
        </p:nvPicPr>
        <p:blipFill>
          <a:blip r:embed="rId2"/>
          <a:srcRect l="8313" t="41086" r="83089" b="41676"/>
          <a:stretch>
            <a:fillRect/>
          </a:stretch>
        </p:blipFill>
        <p:spPr>
          <a:xfrm>
            <a:off x="842500" y="4921255"/>
            <a:ext cx="1571085" cy="1771896"/>
          </a:xfrm>
          <a:prstGeom prst="rect">
            <a:avLst/>
          </a:prstGeom>
          <a:noFill/>
          <a:ln cap="flat">
            <a:noFill/>
          </a:ln>
        </p:spPr>
      </p:pic>
      <p:sp>
        <p:nvSpPr>
          <p:cNvPr id="4" name="TextBox 3">
            <a:extLst>
              <a:ext uri="{FF2B5EF4-FFF2-40B4-BE49-F238E27FC236}">
                <a16:creationId xmlns:a16="http://schemas.microsoft.com/office/drawing/2014/main" id="{20D2423D-C6B3-45C2-AC72-95F760092375}"/>
              </a:ext>
            </a:extLst>
          </p:cNvPr>
          <p:cNvSpPr txBox="1"/>
          <p:nvPr/>
        </p:nvSpPr>
        <p:spPr>
          <a:xfrm>
            <a:off x="3025328" y="3597816"/>
            <a:ext cx="3467103" cy="132343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Advantages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Very reliable – if a wire breaks the network wouldn’t go down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High performance – there is no data collision</a:t>
            </a:r>
          </a:p>
        </p:txBody>
      </p:sp>
      <p:sp>
        <p:nvSpPr>
          <p:cNvPr id="5" name="TextBox 4">
            <a:extLst>
              <a:ext uri="{FF2B5EF4-FFF2-40B4-BE49-F238E27FC236}">
                <a16:creationId xmlns:a16="http://schemas.microsoft.com/office/drawing/2014/main" id="{2E0477DB-6567-4C31-BAB1-D3AD4CB1027B}"/>
              </a:ext>
            </a:extLst>
          </p:cNvPr>
          <p:cNvSpPr txBox="1"/>
          <p:nvPr/>
        </p:nvSpPr>
        <p:spPr>
          <a:xfrm>
            <a:off x="6657609" y="3597816"/>
            <a:ext cx="4604077" cy="156965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sng" strike="noStrike" kern="1200" cap="none" spc="0" baseline="0">
                <a:solidFill>
                  <a:srgbClr val="000000"/>
                </a:solidFill>
                <a:uFillTx/>
                <a:latin typeface="Calibri Light"/>
              </a:rPr>
              <a:t>Disadvantage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Expensive to install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Extra hardware is needed  (hub switch,)</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a:solidFill>
                  <a:srgbClr val="000000"/>
                </a:solidFill>
                <a:uFillTx/>
                <a:latin typeface="Calibri Light"/>
              </a:rPr>
              <a:t>You need specialist to maintain you network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rPr>
              <a:t>If th</a:t>
            </a:r>
            <a:r>
              <a:rPr lang="en-GB" sz="1600" b="0" i="0" u="none" strike="noStrike" kern="0" cap="none" spc="0" baseline="0">
                <a:solidFill>
                  <a:srgbClr val="000000"/>
                </a:solidFill>
                <a:uFillTx/>
                <a:latin typeface="Calibri Light"/>
              </a:rPr>
              <a:t>e hub fails the workstations would have access to the internet</a:t>
            </a:r>
            <a:endParaRPr lang="en-GB" sz="1600" b="0" i="0" u="none" strike="noStrike" kern="1200" cap="none" spc="0" baseline="0">
              <a:solidFill>
                <a:srgbClr val="000000"/>
              </a:solidFill>
              <a:uFillTx/>
              <a:latin typeface="Calibri Light"/>
            </a:endParaRPr>
          </a:p>
        </p:txBody>
      </p:sp>
    </p:spTree>
  </p:cSld>
  <p:clrMapOvr>
    <a:masterClrMapping/>
  </p:clrMapOvr>
</p:sld>
</file>

<file path=ppt/theme/theme1.xml><?xml version="1.0" encoding="utf-8"?>
<a:theme xmlns:a="http://schemas.openxmlformats.org/drawingml/2006/main" name="Cro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TM10001105%5b%5bfn=Crop%5d%5d</Template>
  <TotalTime>12926</TotalTime>
  <Words>4118</Words>
  <Application>Microsoft Office PowerPoint</Application>
  <PresentationFormat>Widescreen</PresentationFormat>
  <Paragraphs>233</Paragraphs>
  <Slides>15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Franklin Gothic Book</vt:lpstr>
      <vt:lpstr>Crop</vt:lpstr>
      <vt:lpstr> ASSIGNMENT: FEATURES AND USES OF COMPUTER NETWORKS</vt:lpstr>
      <vt:lpstr>Assignment brief and 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 1: The features and uses of computer networks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FEATURES AND USES OF COMPUTER NETWORKS</dc:title>
  <dc:creator>Michael Munsambote</dc:creator>
  <cp:lastModifiedBy>Michael Munsambote</cp:lastModifiedBy>
  <cp:revision>55</cp:revision>
  <dcterms:created xsi:type="dcterms:W3CDTF">2018-10-11T12:08:23Z</dcterms:created>
  <dcterms:modified xsi:type="dcterms:W3CDTF">2019-05-16T09:49:22Z</dcterms:modified>
</cp:coreProperties>
</file>